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76" r:id="rId18"/>
    <p:sldId id="277" r:id="rId19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7" d="100"/>
          <a:sy n="77" d="100"/>
        </p:scale>
        <p:origin x="806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1/15/2025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1/15/2025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1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12191999" y="0"/>
                </a:lnTo>
                <a:lnTo>
                  <a:pt x="12191999" y="6857999"/>
                </a:lnTo>
                <a:close/>
              </a:path>
            </a:pathLst>
          </a:custGeom>
          <a:solidFill>
            <a:srgbClr val="1512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3810000" cy="685800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3809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3809999" y="0"/>
                </a:lnTo>
                <a:lnTo>
                  <a:pt x="3809999" y="6857999"/>
                </a:lnTo>
                <a:close/>
              </a:path>
            </a:pathLst>
          </a:custGeom>
          <a:solidFill>
            <a:srgbClr val="2573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1/15/2025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1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12191999" y="0"/>
                </a:lnTo>
                <a:lnTo>
                  <a:pt x="12191999" y="6857999"/>
                </a:lnTo>
                <a:close/>
              </a:path>
            </a:pathLst>
          </a:custGeom>
          <a:solidFill>
            <a:srgbClr val="1512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3550" y="94997"/>
            <a:ext cx="7984490" cy="12471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29324" y="2371724"/>
            <a:ext cx="5687059" cy="205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68299" y="2682442"/>
            <a:ext cx="7059295" cy="1359535"/>
          </a:xfrm>
          <a:prstGeom prst="rect">
            <a:avLst/>
          </a:prstGeom>
        </p:spPr>
        <p:txBody>
          <a:bodyPr vert="horz" wrap="square" lIns="0" tIns="152400" rIns="0" bIns="0" rtlCol="0">
            <a:spAutoFit/>
          </a:bodyPr>
          <a:lstStyle/>
          <a:p>
            <a:pPr marL="12700" marR="5080">
              <a:lnSpc>
                <a:spcPts val="4720"/>
              </a:lnSpc>
              <a:spcBef>
                <a:spcPts val="1200"/>
              </a:spcBef>
            </a:pPr>
            <a:r>
              <a:rPr sz="4400" spc="-16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4500" spc="-160" dirty="0">
                <a:solidFill>
                  <a:srgbClr val="FFFFFF"/>
                </a:solidFill>
                <a:latin typeface="Trebuchet MS"/>
                <a:cs typeface="Trebuchet MS"/>
              </a:rPr>
              <a:t>iffe</a:t>
            </a:r>
            <a:r>
              <a:rPr sz="4150" spc="-16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4500" spc="-160" dirty="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sz="4150" spc="-16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415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50" spc="90" dirty="0">
                <a:solidFill>
                  <a:srgbClr val="FFFFFF"/>
                </a:solidFill>
                <a:latin typeface="Trebuchet MS"/>
                <a:cs typeface="Trebuchet MS"/>
              </a:rPr>
              <a:t>typ</a:t>
            </a:r>
            <a:r>
              <a:rPr sz="4500" spc="9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4150" spc="9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415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5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4500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4500" spc="-2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00" spc="120" dirty="0">
                <a:solidFill>
                  <a:srgbClr val="FFFFFF"/>
                </a:solidFill>
                <a:latin typeface="Trebuchet MS"/>
                <a:cs typeface="Trebuchet MS"/>
              </a:rPr>
              <a:t>LLM</a:t>
            </a:r>
            <a:r>
              <a:rPr sz="4150" spc="12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4850" spc="120" dirty="0">
                <a:solidFill>
                  <a:srgbClr val="FFFFFF"/>
                </a:solidFill>
                <a:latin typeface="Arial MT"/>
                <a:cs typeface="Arial MT"/>
              </a:rPr>
              <a:t>: </a:t>
            </a:r>
            <a:r>
              <a:rPr sz="4400" spc="60" dirty="0">
                <a:solidFill>
                  <a:srgbClr val="FFFFFF"/>
                </a:solidFill>
                <a:latin typeface="Trebuchet MS"/>
                <a:cs typeface="Trebuchet MS"/>
              </a:rPr>
              <a:t>Ba</a:t>
            </a:r>
            <a:r>
              <a:rPr sz="4150" spc="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4500" spc="60" dirty="0">
                <a:solidFill>
                  <a:srgbClr val="FFFFFF"/>
                </a:solidFill>
                <a:latin typeface="Trebuchet MS"/>
                <a:cs typeface="Trebuchet MS"/>
              </a:rPr>
              <a:t>ed</a:t>
            </a:r>
            <a:r>
              <a:rPr sz="45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5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45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45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0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415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4500" dirty="0">
                <a:solidFill>
                  <a:srgbClr val="FFFFFF"/>
                </a:solidFill>
                <a:latin typeface="Trebuchet MS"/>
                <a:cs typeface="Trebuchet MS"/>
              </a:rPr>
              <a:t>del</a:t>
            </a:r>
            <a:r>
              <a:rPr sz="45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400" spc="-7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4150" spc="-7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4500" spc="-75" dirty="0">
                <a:solidFill>
                  <a:srgbClr val="FFFFFF"/>
                </a:solidFill>
                <a:latin typeface="Trebuchet MS"/>
                <a:cs typeface="Trebuchet MS"/>
              </a:rPr>
              <a:t>chi</a:t>
            </a:r>
            <a:r>
              <a:rPr sz="4150" spc="-7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4500" spc="-75" dirty="0">
                <a:solidFill>
                  <a:srgbClr val="FFFFFF"/>
                </a:solidFill>
                <a:latin typeface="Trebuchet MS"/>
                <a:cs typeface="Trebuchet MS"/>
              </a:rPr>
              <a:t>ec</a:t>
            </a:r>
            <a:r>
              <a:rPr sz="4150" spc="-75" dirty="0">
                <a:solidFill>
                  <a:srgbClr val="FFFFFF"/>
                </a:solidFill>
                <a:latin typeface="Trebuchet MS"/>
                <a:cs typeface="Trebuchet MS"/>
              </a:rPr>
              <a:t>tur</a:t>
            </a:r>
            <a:r>
              <a:rPr sz="4500" spc="-7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endParaRPr sz="45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638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050" spc="-190" dirty="0">
                <a:latin typeface="Arial MT"/>
                <a:cs typeface="Arial MT"/>
              </a:rPr>
              <a:t>D</a:t>
            </a:r>
            <a:r>
              <a:rPr sz="4150" spc="-190" dirty="0"/>
              <a:t>iffe</a:t>
            </a:r>
            <a:r>
              <a:rPr spc="-190" dirty="0"/>
              <a:t>r</a:t>
            </a:r>
            <a:r>
              <a:rPr sz="4150" spc="-190" dirty="0"/>
              <a:t>en</a:t>
            </a:r>
            <a:r>
              <a:rPr spc="-190" dirty="0"/>
              <a:t>t</a:t>
            </a:r>
            <a:r>
              <a:rPr spc="-100" dirty="0"/>
              <a:t> </a:t>
            </a:r>
            <a:r>
              <a:rPr spc="75" dirty="0"/>
              <a:t>typ</a:t>
            </a:r>
            <a:r>
              <a:rPr sz="4150" spc="75" dirty="0"/>
              <a:t>e</a:t>
            </a:r>
            <a:r>
              <a:rPr spc="75" dirty="0"/>
              <a:t>s</a:t>
            </a:r>
            <a:r>
              <a:rPr spc="-100" dirty="0"/>
              <a:t> </a:t>
            </a:r>
            <a:r>
              <a:rPr dirty="0"/>
              <a:t>o</a:t>
            </a:r>
            <a:r>
              <a:rPr sz="4150" dirty="0"/>
              <a:t>f</a:t>
            </a:r>
            <a:r>
              <a:rPr sz="4150" spc="-175" dirty="0"/>
              <a:t> </a:t>
            </a:r>
            <a:r>
              <a:rPr sz="4050" spc="-20" dirty="0">
                <a:latin typeface="Comic Sans MS"/>
                <a:cs typeface="Comic Sans MS"/>
              </a:rPr>
              <a:t>LLM</a:t>
            </a:r>
            <a:r>
              <a:rPr spc="-20" dirty="0"/>
              <a:t>s</a:t>
            </a:r>
            <a:endParaRPr sz="4050">
              <a:latin typeface="Comic Sans MS"/>
              <a:cs typeface="Comic Sans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4708" y="4456691"/>
            <a:ext cx="2552700" cy="654050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280670" indent="-230504">
              <a:lnSpc>
                <a:spcPct val="100000"/>
              </a:lnSpc>
              <a:spcBef>
                <a:spcPts val="705"/>
              </a:spcBef>
              <a:buAutoNum type="arabicPeriod"/>
              <a:tabLst>
                <a:tab pos="280670" algn="l"/>
              </a:tabLst>
            </a:pP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n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in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u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ing</a:t>
            </a:r>
            <a:r>
              <a:rPr sz="1550" spc="-85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35" dirty="0">
                <a:solidFill>
                  <a:srgbClr val="DEDEDE"/>
                </a:solidFill>
                <a:latin typeface="Trebuchet MS"/>
                <a:cs typeface="Trebuchet MS"/>
              </a:rPr>
              <a:t>he</a:t>
            </a:r>
            <a:r>
              <a:rPr sz="1550" spc="-10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20" dirty="0">
                <a:solidFill>
                  <a:srgbClr val="DEDEDE"/>
                </a:solidFill>
                <a:latin typeface="Trebuchet MS"/>
                <a:cs typeface="Trebuchet MS"/>
              </a:rPr>
              <a:t>e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xt</a:t>
            </a:r>
            <a:r>
              <a:rPr sz="1450" spc="-6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20" dirty="0">
                <a:solidFill>
                  <a:srgbClr val="DEDEDE"/>
                </a:solidFill>
                <a:latin typeface="Comic Sans MS"/>
                <a:cs typeface="Comic Sans MS"/>
              </a:rPr>
              <a:t>LLM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>
              <a:latin typeface="Trebuchet MS"/>
              <a:cs typeface="Trebuchet MS"/>
            </a:endParaRPr>
          </a:p>
          <a:p>
            <a:pPr marL="281305" indent="-268605">
              <a:lnSpc>
                <a:spcPct val="100000"/>
              </a:lnSpc>
              <a:spcBef>
                <a:spcPts val="615"/>
              </a:spcBef>
              <a:buAutoNum type="arabicPeriod"/>
              <a:tabLst>
                <a:tab pos="281305" algn="l"/>
              </a:tabLst>
            </a:pP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In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stru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c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n</a:t>
            </a:r>
            <a:r>
              <a:rPr sz="1550" spc="-8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f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ll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ow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ing</a:t>
            </a:r>
            <a:r>
              <a:rPr sz="1550" spc="-4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20" dirty="0">
                <a:solidFill>
                  <a:srgbClr val="DEDEDE"/>
                </a:solidFill>
                <a:latin typeface="Comic Sans MS"/>
                <a:cs typeface="Comic Sans MS"/>
              </a:rPr>
              <a:t>LLM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6250" y="2524124"/>
            <a:ext cx="5458460" cy="1905000"/>
          </a:xfrm>
          <a:prstGeom prst="rect">
            <a:avLst/>
          </a:prstGeom>
          <a:solidFill>
            <a:srgbClr val="2573EC">
              <a:alpha val="39999"/>
            </a:srgbClr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70"/>
              </a:spcBef>
            </a:pPr>
            <a:endParaRPr sz="21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2300" dirty="0">
                <a:solidFill>
                  <a:srgbClr val="FFFFFF"/>
                </a:solidFill>
                <a:latin typeface="Georgia"/>
                <a:cs typeface="Georgia"/>
              </a:rPr>
              <a:t>B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ed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5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50" spc="4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200" spc="40" dirty="0">
                <a:solidFill>
                  <a:srgbClr val="FFFFFF"/>
                </a:solidFill>
                <a:latin typeface="Trebuchet MS"/>
                <a:cs typeface="Trebuchet MS"/>
              </a:rPr>
              <a:t>spo</a:t>
            </a:r>
            <a:r>
              <a:rPr sz="2350" spc="40" dirty="0">
                <a:solidFill>
                  <a:srgbClr val="FFFFFF"/>
                </a:solidFill>
                <a:latin typeface="Trebuchet MS"/>
                <a:cs typeface="Trebuchet MS"/>
              </a:rPr>
              <a:t>nce</a:t>
            </a:r>
            <a:endParaRPr sz="235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33616" y="4456691"/>
            <a:ext cx="2214424" cy="682879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280670" indent="-230504">
              <a:lnSpc>
                <a:spcPct val="100000"/>
              </a:lnSpc>
              <a:spcBef>
                <a:spcPts val="705"/>
              </a:spcBef>
              <a:buAutoNum type="arabicPeriod"/>
              <a:tabLst>
                <a:tab pos="280670" algn="l"/>
              </a:tabLst>
            </a:pP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Enc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de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r</a:t>
            </a:r>
            <a:r>
              <a:rPr sz="1450" spc="-4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20" dirty="0">
                <a:solidFill>
                  <a:srgbClr val="DEDEDE"/>
                </a:solidFill>
                <a:latin typeface="Comic Sans MS"/>
                <a:cs typeface="Comic Sans MS"/>
              </a:rPr>
              <a:t>LLM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 dirty="0">
              <a:latin typeface="Trebuchet MS"/>
              <a:cs typeface="Trebuchet MS"/>
            </a:endParaRPr>
          </a:p>
          <a:p>
            <a:pPr marL="281305" indent="-268605">
              <a:lnSpc>
                <a:spcPct val="100000"/>
              </a:lnSpc>
              <a:spcBef>
                <a:spcPts val="615"/>
              </a:spcBef>
              <a:buAutoNum type="arabicPeriod"/>
              <a:tabLst>
                <a:tab pos="281305" algn="l"/>
              </a:tabLst>
            </a:pPr>
            <a:r>
              <a:rPr b="1" dirty="0">
                <a:solidFill>
                  <a:srgbClr val="DEDEDE"/>
                </a:solidFill>
                <a:latin typeface="Trebuchet MS"/>
                <a:cs typeface="Trebuchet MS"/>
              </a:rPr>
              <a:t>Decoder</a:t>
            </a:r>
            <a:r>
              <a:rPr b="1" spc="7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b="1" spc="-20" dirty="0">
                <a:solidFill>
                  <a:srgbClr val="DEDEDE"/>
                </a:solidFill>
                <a:latin typeface="Comic Sans MS"/>
                <a:cs typeface="Comic Sans MS"/>
              </a:rPr>
              <a:t>LLM</a:t>
            </a:r>
            <a:r>
              <a:rPr b="1" spc="-20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b="1" dirty="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29324" y="2524124"/>
            <a:ext cx="5687060" cy="190500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70"/>
              </a:spcBef>
            </a:pPr>
            <a:endParaRPr sz="2100">
              <a:latin typeface="Times New Roman"/>
              <a:cs typeface="Times New Roman"/>
            </a:endParaRPr>
          </a:p>
          <a:p>
            <a:pPr marR="635" algn="ctr">
              <a:lnSpc>
                <a:spcPct val="100000"/>
              </a:lnSpc>
            </a:pPr>
            <a:r>
              <a:rPr sz="2300" dirty="0">
                <a:solidFill>
                  <a:srgbClr val="FFFFFF"/>
                </a:solidFill>
                <a:latin typeface="Georgia"/>
                <a:cs typeface="Georgia"/>
              </a:rPr>
              <a:t>B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ed</a:t>
            </a:r>
            <a:r>
              <a:rPr sz="235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5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del</a:t>
            </a:r>
            <a:r>
              <a:rPr sz="23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chi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ec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tur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endParaRPr sz="2350">
              <a:latin typeface="Trebuchet MS"/>
              <a:cs typeface="Trebuchet MS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050" spc="-285" dirty="0">
                <a:latin typeface="Times New Roman"/>
                <a:cs typeface="Times New Roman"/>
              </a:rPr>
              <a:t>D</a:t>
            </a:r>
            <a:r>
              <a:rPr sz="4050" spc="-285" dirty="0"/>
              <a:t>ec</a:t>
            </a:r>
            <a:r>
              <a:rPr sz="5850" spc="-285" dirty="0"/>
              <a:t>o</a:t>
            </a:r>
            <a:r>
              <a:rPr sz="4050" spc="-285" dirty="0"/>
              <a:t>de</a:t>
            </a:r>
            <a:r>
              <a:rPr sz="5850" spc="-285" dirty="0"/>
              <a:t>r</a:t>
            </a:r>
            <a:r>
              <a:rPr sz="5850" spc="-685" dirty="0"/>
              <a:t> </a:t>
            </a:r>
            <a:r>
              <a:rPr sz="4050" spc="-20" dirty="0"/>
              <a:t>LLM</a:t>
            </a:r>
            <a:r>
              <a:rPr sz="5850" spc="-20" dirty="0"/>
              <a:t>s</a:t>
            </a:r>
            <a:r>
              <a:rPr sz="4500" spc="-20" dirty="0">
                <a:latin typeface="Arial MT"/>
                <a:cs typeface="Arial MT"/>
              </a:rPr>
              <a:t>:</a:t>
            </a:r>
            <a:r>
              <a:rPr sz="4500" spc="-245" dirty="0">
                <a:latin typeface="Arial MT"/>
                <a:cs typeface="Arial MT"/>
              </a:rPr>
              <a:t> </a:t>
            </a:r>
            <a:r>
              <a:rPr sz="4050" spc="-405" dirty="0">
                <a:latin typeface="Times New Roman"/>
                <a:cs typeface="Times New Roman"/>
              </a:rPr>
              <a:t>E</a:t>
            </a:r>
            <a:r>
              <a:rPr sz="5850" spc="-405" dirty="0"/>
              <a:t>x</a:t>
            </a:r>
            <a:r>
              <a:rPr sz="4050" spc="-405" dirty="0"/>
              <a:t>am</a:t>
            </a:r>
            <a:r>
              <a:rPr sz="5850" spc="-405" dirty="0"/>
              <a:t>p</a:t>
            </a:r>
            <a:r>
              <a:rPr sz="4050" spc="-405" dirty="0"/>
              <a:t>le</a:t>
            </a:r>
            <a:r>
              <a:rPr sz="5850" spc="-405" dirty="0"/>
              <a:t>s</a:t>
            </a:r>
            <a:endParaRPr sz="585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5249" y="1590674"/>
            <a:ext cx="5953125" cy="2352675"/>
            <a:chOff x="95249" y="1590674"/>
            <a:chExt cx="5953125" cy="2352675"/>
          </a:xfrm>
        </p:grpSpPr>
        <p:sp>
          <p:nvSpPr>
            <p:cNvPr id="4" name="object 4"/>
            <p:cNvSpPr/>
            <p:nvPr/>
          </p:nvSpPr>
          <p:spPr>
            <a:xfrm>
              <a:off x="95249" y="1590674"/>
              <a:ext cx="5953125" cy="2352675"/>
            </a:xfrm>
            <a:custGeom>
              <a:avLst/>
              <a:gdLst/>
              <a:ahLst/>
              <a:cxnLst/>
              <a:rect l="l" t="t" r="r" b="b"/>
              <a:pathLst>
                <a:path w="5953125" h="2352675">
                  <a:moveTo>
                    <a:pt x="5953124" y="2352674"/>
                  </a:moveTo>
                  <a:lnTo>
                    <a:pt x="0" y="2352674"/>
                  </a:lnTo>
                  <a:lnTo>
                    <a:pt x="0" y="0"/>
                  </a:lnTo>
                  <a:lnTo>
                    <a:pt x="5953124" y="0"/>
                  </a:lnTo>
                  <a:lnTo>
                    <a:pt x="5953124" y="235267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87772" y="1590674"/>
              <a:ext cx="4368080" cy="2352674"/>
            </a:xfrm>
            <a:prstGeom prst="rect">
              <a:avLst/>
            </a:prstGeom>
          </p:spPr>
        </p:pic>
      </p:grp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776340" y="4220193"/>
            <a:ext cx="2687694" cy="1979961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718498" y="4302204"/>
            <a:ext cx="2706628" cy="1815941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6143624" y="1590674"/>
            <a:ext cx="5953125" cy="2352675"/>
            <a:chOff x="6143624" y="1590674"/>
            <a:chExt cx="5953125" cy="2352675"/>
          </a:xfrm>
        </p:grpSpPr>
        <p:sp>
          <p:nvSpPr>
            <p:cNvPr id="9" name="object 9"/>
            <p:cNvSpPr/>
            <p:nvPr/>
          </p:nvSpPr>
          <p:spPr>
            <a:xfrm>
              <a:off x="6143624" y="1590674"/>
              <a:ext cx="5953125" cy="2352675"/>
            </a:xfrm>
            <a:custGeom>
              <a:avLst/>
              <a:gdLst/>
              <a:ahLst/>
              <a:cxnLst/>
              <a:rect l="l" t="t" r="r" b="b"/>
              <a:pathLst>
                <a:path w="5953125" h="2352675">
                  <a:moveTo>
                    <a:pt x="5953124" y="2352674"/>
                  </a:moveTo>
                  <a:lnTo>
                    <a:pt x="0" y="2352674"/>
                  </a:lnTo>
                  <a:lnTo>
                    <a:pt x="0" y="0"/>
                  </a:lnTo>
                  <a:lnTo>
                    <a:pt x="5953124" y="0"/>
                  </a:lnTo>
                  <a:lnTo>
                    <a:pt x="5953124" y="235267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809422" y="1590674"/>
              <a:ext cx="4621529" cy="2352674"/>
            </a:xfrm>
            <a:prstGeom prst="rect">
              <a:avLst/>
            </a:prstGeom>
          </p:spPr>
        </p:pic>
      </p:grpSp>
      <p:pic>
        <p:nvPicPr>
          <p:cNvPr id="11" name="object 1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75"/>
              </a:spcBef>
            </a:pPr>
            <a:r>
              <a:rPr sz="4050" spc="-114" dirty="0">
                <a:latin typeface="Arial MT"/>
                <a:cs typeface="Arial MT"/>
              </a:rPr>
              <a:t>D</a:t>
            </a:r>
            <a:r>
              <a:rPr sz="4050" spc="-114" dirty="0"/>
              <a:t>ec</a:t>
            </a:r>
            <a:r>
              <a:rPr sz="4500" spc="-114" dirty="0"/>
              <a:t>o</a:t>
            </a:r>
            <a:r>
              <a:rPr sz="4050" spc="-114" dirty="0"/>
              <a:t>de</a:t>
            </a:r>
            <a:r>
              <a:rPr sz="4500" spc="-114" dirty="0"/>
              <a:t>r</a:t>
            </a:r>
            <a:r>
              <a:rPr sz="4500" spc="-225" dirty="0"/>
              <a:t> </a:t>
            </a:r>
            <a:r>
              <a:rPr sz="4050" spc="-20" dirty="0">
                <a:latin typeface="Comic Sans MS"/>
                <a:cs typeface="Comic Sans MS"/>
              </a:rPr>
              <a:t>LLM</a:t>
            </a:r>
            <a:r>
              <a:rPr sz="4500" spc="-20" dirty="0"/>
              <a:t>s</a:t>
            </a:r>
            <a:endParaRPr sz="4500">
              <a:latin typeface="Comic Sans MS"/>
              <a:cs typeface="Comic Sans MS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000" spc="-30" dirty="0">
                <a:solidFill>
                  <a:srgbClr val="DEDEDE"/>
                </a:solidFill>
              </a:rPr>
              <a:t>T</a:t>
            </a:r>
            <a:r>
              <a:rPr sz="1900" spc="-30" dirty="0">
                <a:solidFill>
                  <a:srgbClr val="DEDEDE"/>
                </a:solidFill>
              </a:rPr>
              <a:t>r</a:t>
            </a:r>
            <a:r>
              <a:rPr sz="2000" spc="-30" dirty="0">
                <a:solidFill>
                  <a:srgbClr val="DEDEDE"/>
                </a:solidFill>
              </a:rPr>
              <a:t>a</a:t>
            </a:r>
            <a:r>
              <a:rPr sz="2050" spc="-30" dirty="0">
                <a:solidFill>
                  <a:srgbClr val="DEDEDE"/>
                </a:solidFill>
              </a:rPr>
              <a:t>ined</a:t>
            </a:r>
            <a:r>
              <a:rPr sz="2050" spc="-70" dirty="0">
                <a:solidFill>
                  <a:srgbClr val="DEDEDE"/>
                </a:solidFill>
              </a:rPr>
              <a:t> </a:t>
            </a:r>
            <a:r>
              <a:rPr sz="1900" dirty="0">
                <a:solidFill>
                  <a:srgbClr val="DEDEDE"/>
                </a:solidFill>
              </a:rPr>
              <a:t>to</a:t>
            </a:r>
            <a:r>
              <a:rPr sz="1900" spc="-45" dirty="0">
                <a:solidFill>
                  <a:srgbClr val="DEDEDE"/>
                </a:solidFill>
              </a:rPr>
              <a:t> </a:t>
            </a:r>
            <a:r>
              <a:rPr sz="1900" spc="-10" dirty="0">
                <a:solidFill>
                  <a:srgbClr val="DEDEDE"/>
                </a:solidFill>
              </a:rPr>
              <a:t>pr</a:t>
            </a:r>
            <a:r>
              <a:rPr sz="2050" spc="-10" dirty="0">
                <a:solidFill>
                  <a:srgbClr val="DEDEDE"/>
                </a:solidFill>
              </a:rPr>
              <a:t>edic</a:t>
            </a:r>
            <a:r>
              <a:rPr sz="1900" spc="-10" dirty="0">
                <a:solidFill>
                  <a:srgbClr val="DEDEDE"/>
                </a:solidFill>
              </a:rPr>
              <a:t>t</a:t>
            </a:r>
            <a:r>
              <a:rPr sz="1900" spc="-60" dirty="0">
                <a:solidFill>
                  <a:srgbClr val="DEDEDE"/>
                </a:solidFill>
              </a:rPr>
              <a:t> </a:t>
            </a:r>
            <a:r>
              <a:rPr sz="2050" dirty="0">
                <a:solidFill>
                  <a:srgbClr val="DEDEDE"/>
                </a:solidFill>
              </a:rPr>
              <a:t>ne</a:t>
            </a:r>
            <a:r>
              <a:rPr sz="1900" dirty="0">
                <a:solidFill>
                  <a:srgbClr val="DEDEDE"/>
                </a:solidFill>
              </a:rPr>
              <a:t>xt</a:t>
            </a:r>
            <a:r>
              <a:rPr sz="1900" spc="-55" dirty="0">
                <a:solidFill>
                  <a:srgbClr val="DEDEDE"/>
                </a:solidFill>
              </a:rPr>
              <a:t> </a:t>
            </a:r>
            <a:r>
              <a:rPr sz="1900" dirty="0">
                <a:solidFill>
                  <a:srgbClr val="DEDEDE"/>
                </a:solidFill>
              </a:rPr>
              <a:t>wor</a:t>
            </a:r>
            <a:r>
              <a:rPr sz="2050" dirty="0">
                <a:solidFill>
                  <a:srgbClr val="DEDEDE"/>
                </a:solidFill>
              </a:rPr>
              <a:t>d</a:t>
            </a:r>
            <a:r>
              <a:rPr sz="2050" spc="-65" dirty="0">
                <a:solidFill>
                  <a:srgbClr val="DEDEDE"/>
                </a:solidFill>
              </a:rPr>
              <a:t> </a:t>
            </a:r>
            <a:r>
              <a:rPr sz="2050" spc="-90" dirty="0">
                <a:solidFill>
                  <a:srgbClr val="DEDEDE"/>
                </a:solidFill>
              </a:rPr>
              <a:t>in</a:t>
            </a:r>
            <a:r>
              <a:rPr sz="2050" spc="-65" dirty="0">
                <a:solidFill>
                  <a:srgbClr val="DEDEDE"/>
                </a:solidFill>
              </a:rPr>
              <a:t> </a:t>
            </a:r>
            <a:r>
              <a:rPr sz="1900" spc="-20" dirty="0">
                <a:solidFill>
                  <a:srgbClr val="DEDEDE"/>
                </a:solidFill>
              </a:rPr>
              <a:t>t</a:t>
            </a:r>
            <a:r>
              <a:rPr sz="2050" spc="-20" dirty="0">
                <a:solidFill>
                  <a:srgbClr val="DEDEDE"/>
                </a:solidFill>
              </a:rPr>
              <a:t>he</a:t>
            </a:r>
            <a:r>
              <a:rPr sz="2050" spc="-65" dirty="0">
                <a:solidFill>
                  <a:srgbClr val="DEDEDE"/>
                </a:solidFill>
              </a:rPr>
              <a:t> </a:t>
            </a:r>
            <a:r>
              <a:rPr sz="1900" spc="-10" dirty="0">
                <a:solidFill>
                  <a:srgbClr val="DEDEDE"/>
                </a:solidFill>
              </a:rPr>
              <a:t>s</a:t>
            </a:r>
            <a:r>
              <a:rPr sz="2050" spc="-10" dirty="0">
                <a:solidFill>
                  <a:srgbClr val="DEDEDE"/>
                </a:solidFill>
              </a:rPr>
              <a:t>en</a:t>
            </a:r>
            <a:r>
              <a:rPr sz="1900" spc="-10" dirty="0">
                <a:solidFill>
                  <a:srgbClr val="DEDEDE"/>
                </a:solidFill>
              </a:rPr>
              <a:t>t</a:t>
            </a:r>
            <a:r>
              <a:rPr sz="2050" spc="-10" dirty="0">
                <a:solidFill>
                  <a:srgbClr val="DEDEDE"/>
                </a:solidFill>
              </a:rPr>
              <a:t>ence</a:t>
            </a:r>
            <a:endParaRPr sz="2050"/>
          </a:p>
        </p:txBody>
      </p:sp>
      <p:grpSp>
        <p:nvGrpSpPr>
          <p:cNvPr id="3" name="object 3"/>
          <p:cNvGrpSpPr/>
          <p:nvPr/>
        </p:nvGrpSpPr>
        <p:grpSpPr>
          <a:xfrm>
            <a:off x="6038849" y="4133849"/>
            <a:ext cx="114300" cy="1066800"/>
            <a:chOff x="6038849" y="4133849"/>
            <a:chExt cx="114300" cy="1066800"/>
          </a:xfrm>
        </p:grpSpPr>
        <p:sp>
          <p:nvSpPr>
            <p:cNvPr id="4" name="object 4"/>
            <p:cNvSpPr/>
            <p:nvPr/>
          </p:nvSpPr>
          <p:spPr>
            <a:xfrm>
              <a:off x="6095999" y="4238624"/>
              <a:ext cx="0" cy="962025"/>
            </a:xfrm>
            <a:custGeom>
              <a:avLst/>
              <a:gdLst/>
              <a:ahLst/>
              <a:cxnLst/>
              <a:rect l="l" t="t" r="r" b="b"/>
              <a:pathLst>
                <a:path h="962025">
                  <a:moveTo>
                    <a:pt x="0" y="96202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38849" y="4133849"/>
              <a:ext cx="114299" cy="11429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6038849" y="2609849"/>
            <a:ext cx="114300" cy="971550"/>
            <a:chOff x="6038849" y="2609849"/>
            <a:chExt cx="114300" cy="971550"/>
          </a:xfrm>
        </p:grpSpPr>
        <p:sp>
          <p:nvSpPr>
            <p:cNvPr id="7" name="object 7"/>
            <p:cNvSpPr/>
            <p:nvPr/>
          </p:nvSpPr>
          <p:spPr>
            <a:xfrm>
              <a:off x="6095999" y="2714624"/>
              <a:ext cx="0" cy="866775"/>
            </a:xfrm>
            <a:custGeom>
              <a:avLst/>
              <a:gdLst/>
              <a:ahLst/>
              <a:cxnLst/>
              <a:rect l="l" t="t" r="r" b="b"/>
              <a:pathLst>
                <a:path h="866775">
                  <a:moveTo>
                    <a:pt x="0" y="8667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38849" y="2609849"/>
              <a:ext cx="114299" cy="114299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4848224" y="3581400"/>
            <a:ext cx="2496185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104775" rIns="0" bIns="0" rtlCol="0">
            <a:spAutoFit/>
          </a:bodyPr>
          <a:lstStyle/>
          <a:p>
            <a:pPr marL="3175" algn="ctr">
              <a:lnSpc>
                <a:spcPct val="100000"/>
              </a:lnSpc>
              <a:spcBef>
                <a:spcPts val="825"/>
              </a:spcBef>
            </a:pPr>
            <a:r>
              <a:rPr sz="1950" spc="-25" dirty="0">
                <a:solidFill>
                  <a:srgbClr val="FFFFFF"/>
                </a:solidFill>
                <a:latin typeface="Trebuchet MS"/>
                <a:cs typeface="Trebuchet MS"/>
              </a:rPr>
              <a:t>GPT</a:t>
            </a:r>
            <a:endParaRPr sz="19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838699" y="5200649"/>
            <a:ext cx="2515235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79375" rIns="0" bIns="0" rtlCol="0">
            <a:spAutoFit/>
          </a:bodyPr>
          <a:lstStyle/>
          <a:p>
            <a:pPr marL="304165">
              <a:lnSpc>
                <a:spcPct val="100000"/>
              </a:lnSpc>
              <a:spcBef>
                <a:spcPts val="625"/>
              </a:spcBef>
            </a:pPr>
            <a:r>
              <a:rPr sz="1950" spc="-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195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950" spc="-3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000" spc="-3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0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5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00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195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185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000" dirty="0">
                <a:solidFill>
                  <a:srgbClr val="FFFFFF"/>
                </a:solidFill>
                <a:latin typeface="Trebuchet MS"/>
                <a:cs typeface="Trebuchet MS"/>
              </a:rPr>
              <a:t>ing</a:t>
            </a:r>
            <a:r>
              <a:rPr sz="20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Microsoft JhengHei UI"/>
                <a:cs typeface="Microsoft JhengHei UI"/>
              </a:rPr>
              <a:t>_____</a:t>
            </a:r>
            <a:endParaRPr sz="2150">
              <a:latin typeface="Microsoft JhengHei UI"/>
              <a:cs typeface="Microsoft JhengHei U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838699" y="2057400"/>
            <a:ext cx="2515235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984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775"/>
              </a:spcBef>
            </a:pP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icke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endParaRPr sz="1850">
              <a:latin typeface="Trebuchet MS"/>
              <a:cs typeface="Trebuchet MS"/>
            </a:endParaRPr>
          </a:p>
        </p:txBody>
      </p:sp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75"/>
              </a:spcBef>
            </a:pPr>
            <a:r>
              <a:rPr sz="4050" spc="-114" dirty="0">
                <a:latin typeface="Arial MT"/>
                <a:cs typeface="Arial MT"/>
              </a:rPr>
              <a:t>D</a:t>
            </a:r>
            <a:r>
              <a:rPr sz="4050" spc="-114" dirty="0"/>
              <a:t>ec</a:t>
            </a:r>
            <a:r>
              <a:rPr sz="4500" spc="-114" dirty="0"/>
              <a:t>o</a:t>
            </a:r>
            <a:r>
              <a:rPr sz="4050" spc="-114" dirty="0"/>
              <a:t>de</a:t>
            </a:r>
            <a:r>
              <a:rPr sz="4500" spc="-114" dirty="0"/>
              <a:t>r</a:t>
            </a:r>
            <a:r>
              <a:rPr sz="4500" spc="-225" dirty="0"/>
              <a:t> </a:t>
            </a:r>
            <a:r>
              <a:rPr sz="4050" spc="-20" dirty="0">
                <a:latin typeface="Comic Sans MS"/>
                <a:cs typeface="Comic Sans MS"/>
              </a:rPr>
              <a:t>LLM</a:t>
            </a:r>
            <a:r>
              <a:rPr sz="4500" spc="-20" dirty="0"/>
              <a:t>s</a:t>
            </a:r>
            <a:endParaRPr sz="4500">
              <a:latin typeface="Comic Sans MS"/>
              <a:cs typeface="Comic Sans MS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000" spc="-30" dirty="0">
                <a:solidFill>
                  <a:srgbClr val="DEDEDE"/>
                </a:solidFill>
              </a:rPr>
              <a:t>T</a:t>
            </a:r>
            <a:r>
              <a:rPr sz="1900" spc="-30" dirty="0">
                <a:solidFill>
                  <a:srgbClr val="DEDEDE"/>
                </a:solidFill>
              </a:rPr>
              <a:t>r</a:t>
            </a:r>
            <a:r>
              <a:rPr sz="2000" spc="-30" dirty="0">
                <a:solidFill>
                  <a:srgbClr val="DEDEDE"/>
                </a:solidFill>
              </a:rPr>
              <a:t>a</a:t>
            </a:r>
            <a:r>
              <a:rPr sz="2050" spc="-30" dirty="0">
                <a:solidFill>
                  <a:srgbClr val="DEDEDE"/>
                </a:solidFill>
              </a:rPr>
              <a:t>ined</a:t>
            </a:r>
            <a:r>
              <a:rPr sz="2050" spc="-70" dirty="0">
                <a:solidFill>
                  <a:srgbClr val="DEDEDE"/>
                </a:solidFill>
              </a:rPr>
              <a:t> </a:t>
            </a:r>
            <a:r>
              <a:rPr sz="1900" dirty="0">
                <a:solidFill>
                  <a:srgbClr val="DEDEDE"/>
                </a:solidFill>
              </a:rPr>
              <a:t>to</a:t>
            </a:r>
            <a:r>
              <a:rPr sz="1900" spc="-45" dirty="0">
                <a:solidFill>
                  <a:srgbClr val="DEDEDE"/>
                </a:solidFill>
              </a:rPr>
              <a:t> </a:t>
            </a:r>
            <a:r>
              <a:rPr sz="1900" spc="-10" dirty="0">
                <a:solidFill>
                  <a:srgbClr val="DEDEDE"/>
                </a:solidFill>
              </a:rPr>
              <a:t>pr</a:t>
            </a:r>
            <a:r>
              <a:rPr sz="2050" spc="-10" dirty="0">
                <a:solidFill>
                  <a:srgbClr val="DEDEDE"/>
                </a:solidFill>
              </a:rPr>
              <a:t>edic</a:t>
            </a:r>
            <a:r>
              <a:rPr sz="1900" spc="-10" dirty="0">
                <a:solidFill>
                  <a:srgbClr val="DEDEDE"/>
                </a:solidFill>
              </a:rPr>
              <a:t>t</a:t>
            </a:r>
            <a:r>
              <a:rPr sz="1900" spc="-60" dirty="0">
                <a:solidFill>
                  <a:srgbClr val="DEDEDE"/>
                </a:solidFill>
              </a:rPr>
              <a:t> </a:t>
            </a:r>
            <a:r>
              <a:rPr sz="2050" dirty="0">
                <a:solidFill>
                  <a:srgbClr val="DEDEDE"/>
                </a:solidFill>
              </a:rPr>
              <a:t>ne</a:t>
            </a:r>
            <a:r>
              <a:rPr sz="1900" dirty="0">
                <a:solidFill>
                  <a:srgbClr val="DEDEDE"/>
                </a:solidFill>
              </a:rPr>
              <a:t>xt</a:t>
            </a:r>
            <a:r>
              <a:rPr sz="1900" spc="-55" dirty="0">
                <a:solidFill>
                  <a:srgbClr val="DEDEDE"/>
                </a:solidFill>
              </a:rPr>
              <a:t> </a:t>
            </a:r>
            <a:r>
              <a:rPr sz="1900" dirty="0">
                <a:solidFill>
                  <a:srgbClr val="DEDEDE"/>
                </a:solidFill>
              </a:rPr>
              <a:t>wor</a:t>
            </a:r>
            <a:r>
              <a:rPr sz="2050" dirty="0">
                <a:solidFill>
                  <a:srgbClr val="DEDEDE"/>
                </a:solidFill>
              </a:rPr>
              <a:t>d</a:t>
            </a:r>
            <a:r>
              <a:rPr sz="2050" spc="-65" dirty="0">
                <a:solidFill>
                  <a:srgbClr val="DEDEDE"/>
                </a:solidFill>
              </a:rPr>
              <a:t> </a:t>
            </a:r>
            <a:r>
              <a:rPr sz="2050" spc="-90" dirty="0">
                <a:solidFill>
                  <a:srgbClr val="DEDEDE"/>
                </a:solidFill>
              </a:rPr>
              <a:t>in</a:t>
            </a:r>
            <a:r>
              <a:rPr sz="2050" spc="-65" dirty="0">
                <a:solidFill>
                  <a:srgbClr val="DEDEDE"/>
                </a:solidFill>
              </a:rPr>
              <a:t> </a:t>
            </a:r>
            <a:r>
              <a:rPr sz="1900" spc="-20" dirty="0">
                <a:solidFill>
                  <a:srgbClr val="DEDEDE"/>
                </a:solidFill>
              </a:rPr>
              <a:t>t</a:t>
            </a:r>
            <a:r>
              <a:rPr sz="2050" spc="-20" dirty="0">
                <a:solidFill>
                  <a:srgbClr val="DEDEDE"/>
                </a:solidFill>
              </a:rPr>
              <a:t>he</a:t>
            </a:r>
            <a:r>
              <a:rPr sz="2050" spc="-65" dirty="0">
                <a:solidFill>
                  <a:srgbClr val="DEDEDE"/>
                </a:solidFill>
              </a:rPr>
              <a:t> </a:t>
            </a:r>
            <a:r>
              <a:rPr sz="1900" spc="-10" dirty="0">
                <a:solidFill>
                  <a:srgbClr val="DEDEDE"/>
                </a:solidFill>
              </a:rPr>
              <a:t>s</a:t>
            </a:r>
            <a:r>
              <a:rPr sz="2050" spc="-10" dirty="0">
                <a:solidFill>
                  <a:srgbClr val="DEDEDE"/>
                </a:solidFill>
              </a:rPr>
              <a:t>en</a:t>
            </a:r>
            <a:r>
              <a:rPr sz="1900" spc="-10" dirty="0">
                <a:solidFill>
                  <a:srgbClr val="DEDEDE"/>
                </a:solidFill>
              </a:rPr>
              <a:t>t</a:t>
            </a:r>
            <a:r>
              <a:rPr sz="2050" spc="-10" dirty="0">
                <a:solidFill>
                  <a:srgbClr val="DEDEDE"/>
                </a:solidFill>
              </a:rPr>
              <a:t>ence</a:t>
            </a:r>
            <a:endParaRPr sz="2050"/>
          </a:p>
        </p:txBody>
      </p:sp>
      <p:grpSp>
        <p:nvGrpSpPr>
          <p:cNvPr id="3" name="object 3"/>
          <p:cNvGrpSpPr/>
          <p:nvPr/>
        </p:nvGrpSpPr>
        <p:grpSpPr>
          <a:xfrm>
            <a:off x="6038849" y="4038600"/>
            <a:ext cx="114300" cy="1076325"/>
            <a:chOff x="6038849" y="4038600"/>
            <a:chExt cx="114300" cy="1076325"/>
          </a:xfrm>
        </p:grpSpPr>
        <p:sp>
          <p:nvSpPr>
            <p:cNvPr id="4" name="object 4"/>
            <p:cNvSpPr/>
            <p:nvPr/>
          </p:nvSpPr>
          <p:spPr>
            <a:xfrm>
              <a:off x="6095999" y="4143374"/>
              <a:ext cx="0" cy="971550"/>
            </a:xfrm>
            <a:custGeom>
              <a:avLst/>
              <a:gdLst/>
              <a:ahLst/>
              <a:cxnLst/>
              <a:rect l="l" t="t" r="r" b="b"/>
              <a:pathLst>
                <a:path h="971550">
                  <a:moveTo>
                    <a:pt x="0" y="971549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38849" y="4038600"/>
              <a:ext cx="114299" cy="11429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6038849" y="2609849"/>
            <a:ext cx="114300" cy="885825"/>
            <a:chOff x="6038849" y="2609849"/>
            <a:chExt cx="114300" cy="885825"/>
          </a:xfrm>
        </p:grpSpPr>
        <p:sp>
          <p:nvSpPr>
            <p:cNvPr id="7" name="object 7"/>
            <p:cNvSpPr/>
            <p:nvPr/>
          </p:nvSpPr>
          <p:spPr>
            <a:xfrm>
              <a:off x="6095999" y="2714624"/>
              <a:ext cx="0" cy="781050"/>
            </a:xfrm>
            <a:custGeom>
              <a:avLst/>
              <a:gdLst/>
              <a:ahLst/>
              <a:cxnLst/>
              <a:rect l="l" t="t" r="r" b="b"/>
              <a:pathLst>
                <a:path h="781050">
                  <a:moveTo>
                    <a:pt x="0" y="781049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38849" y="2609849"/>
              <a:ext cx="114299" cy="114299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4848224" y="3495675"/>
            <a:ext cx="2495550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104775" rIns="0" bIns="0" rtlCol="0">
            <a:spAutoFit/>
          </a:bodyPr>
          <a:lstStyle/>
          <a:p>
            <a:pPr marL="3175" algn="ctr">
              <a:lnSpc>
                <a:spcPct val="100000"/>
              </a:lnSpc>
              <a:spcBef>
                <a:spcPts val="825"/>
              </a:spcBef>
            </a:pPr>
            <a:r>
              <a:rPr sz="1950" spc="-25" dirty="0">
                <a:solidFill>
                  <a:srgbClr val="FFFFFF"/>
                </a:solidFill>
                <a:latin typeface="Trebuchet MS"/>
                <a:cs typeface="Trebuchet MS"/>
              </a:rPr>
              <a:t>GPT</a:t>
            </a:r>
            <a:endParaRPr sz="19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838699" y="5114924"/>
            <a:ext cx="2514600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79375" rIns="0" bIns="0" rtlCol="0">
            <a:spAutoFit/>
          </a:bodyPr>
          <a:lstStyle/>
          <a:p>
            <a:pPr marL="304165">
              <a:lnSpc>
                <a:spcPct val="100000"/>
              </a:lnSpc>
              <a:spcBef>
                <a:spcPts val="625"/>
              </a:spcBef>
            </a:pPr>
            <a:r>
              <a:rPr sz="1950" spc="-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195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950" spc="-3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000" spc="-3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0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5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00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195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185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000" dirty="0">
                <a:solidFill>
                  <a:srgbClr val="FFFFFF"/>
                </a:solidFill>
                <a:latin typeface="Trebuchet MS"/>
                <a:cs typeface="Trebuchet MS"/>
              </a:rPr>
              <a:t>ing</a:t>
            </a:r>
            <a:r>
              <a:rPr sz="20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Microsoft JhengHei UI"/>
                <a:cs typeface="Microsoft JhengHei UI"/>
              </a:rPr>
              <a:t>_____</a:t>
            </a:r>
            <a:endParaRPr sz="2150">
              <a:latin typeface="Microsoft JhengHei UI"/>
              <a:cs typeface="Microsoft JhengHei U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838699" y="2066925"/>
            <a:ext cx="2514600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984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775"/>
              </a:spcBef>
            </a:pP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icke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endParaRPr sz="1850">
              <a:latin typeface="Trebuchet MS"/>
              <a:cs typeface="Trebuchet MS"/>
            </a:endParaRPr>
          </a:p>
        </p:txBody>
      </p:sp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  <p:sp>
        <p:nvSpPr>
          <p:cNvPr id="13" name="object 13"/>
          <p:cNvSpPr/>
          <p:nvPr/>
        </p:nvSpPr>
        <p:spPr>
          <a:xfrm>
            <a:off x="5086349" y="5695949"/>
            <a:ext cx="1962785" cy="314960"/>
          </a:xfrm>
          <a:custGeom>
            <a:avLst/>
            <a:gdLst/>
            <a:ahLst/>
            <a:cxnLst/>
            <a:rect l="l" t="t" r="r" b="b"/>
            <a:pathLst>
              <a:path w="1962784" h="314960">
                <a:moveTo>
                  <a:pt x="1722988" y="314427"/>
                </a:moveTo>
                <a:lnTo>
                  <a:pt x="1722988" y="185841"/>
                </a:lnTo>
                <a:lnTo>
                  <a:pt x="0" y="185841"/>
                </a:lnTo>
                <a:lnTo>
                  <a:pt x="0" y="128489"/>
                </a:lnTo>
                <a:lnTo>
                  <a:pt x="1722988" y="128489"/>
                </a:lnTo>
                <a:lnTo>
                  <a:pt x="1722988" y="0"/>
                </a:lnTo>
                <a:lnTo>
                  <a:pt x="1962197" y="157213"/>
                </a:lnTo>
                <a:lnTo>
                  <a:pt x="1722988" y="314427"/>
                </a:lnTo>
                <a:close/>
              </a:path>
            </a:pathLst>
          </a:custGeom>
          <a:solidFill>
            <a:srgbClr val="2573EC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3550" y="242310"/>
            <a:ext cx="7266305" cy="7143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4050" spc="-114" dirty="0">
                <a:latin typeface="Times New Roman"/>
                <a:cs typeface="Times New Roman"/>
              </a:rPr>
              <a:t>E</a:t>
            </a:r>
            <a:r>
              <a:rPr sz="4050" spc="-114" dirty="0"/>
              <a:t>nc</a:t>
            </a:r>
            <a:r>
              <a:rPr sz="4500" spc="-114" dirty="0"/>
              <a:t>o</a:t>
            </a:r>
            <a:r>
              <a:rPr sz="4050" spc="-114" dirty="0"/>
              <a:t>de</a:t>
            </a:r>
            <a:r>
              <a:rPr sz="4500" spc="-114" dirty="0"/>
              <a:t>r</a:t>
            </a:r>
            <a:r>
              <a:rPr sz="4500" spc="-240" dirty="0"/>
              <a:t> </a:t>
            </a:r>
            <a:r>
              <a:rPr sz="4050" spc="-110" dirty="0">
                <a:latin typeface="Comic Sans MS"/>
                <a:cs typeface="Comic Sans MS"/>
              </a:rPr>
              <a:t>LLM</a:t>
            </a:r>
            <a:r>
              <a:rPr sz="4500" spc="-110" dirty="0"/>
              <a:t>s</a:t>
            </a:r>
            <a:r>
              <a:rPr sz="4500" spc="-280" dirty="0"/>
              <a:t> </a:t>
            </a:r>
            <a:r>
              <a:rPr sz="4500" dirty="0"/>
              <a:t>vs</a:t>
            </a:r>
            <a:r>
              <a:rPr sz="4500" spc="-280" dirty="0"/>
              <a:t> </a:t>
            </a:r>
            <a:r>
              <a:rPr sz="4050" spc="-114" dirty="0">
                <a:latin typeface="Times New Roman"/>
                <a:cs typeface="Times New Roman"/>
              </a:rPr>
              <a:t>D</a:t>
            </a:r>
            <a:r>
              <a:rPr sz="4050" spc="-114" dirty="0"/>
              <a:t>ec</a:t>
            </a:r>
            <a:r>
              <a:rPr sz="4500" spc="-114" dirty="0"/>
              <a:t>o</a:t>
            </a:r>
            <a:r>
              <a:rPr sz="4050" spc="-114" dirty="0"/>
              <a:t>de</a:t>
            </a:r>
            <a:r>
              <a:rPr sz="4500" spc="-114" dirty="0"/>
              <a:t>r</a:t>
            </a:r>
            <a:r>
              <a:rPr sz="4500" spc="-240" dirty="0"/>
              <a:t> </a:t>
            </a:r>
            <a:r>
              <a:rPr sz="4050" spc="-25" dirty="0">
                <a:latin typeface="Comic Sans MS"/>
                <a:cs typeface="Comic Sans MS"/>
              </a:rPr>
              <a:t>LLM</a:t>
            </a:r>
            <a:r>
              <a:rPr sz="4500" spc="-25" dirty="0"/>
              <a:t>s</a:t>
            </a:r>
            <a:endParaRPr sz="4500">
              <a:latin typeface="Comic Sans MS"/>
              <a:cs typeface="Comic Sans MS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381124" y="1381124"/>
            <a:ext cx="9439275" cy="4534535"/>
            <a:chOff x="1381124" y="1381124"/>
            <a:chExt cx="9439275" cy="4534535"/>
          </a:xfrm>
        </p:grpSpPr>
        <p:sp>
          <p:nvSpPr>
            <p:cNvPr id="4" name="object 4"/>
            <p:cNvSpPr/>
            <p:nvPr/>
          </p:nvSpPr>
          <p:spPr>
            <a:xfrm>
              <a:off x="1381124" y="1381124"/>
              <a:ext cx="9439275" cy="484505"/>
            </a:xfrm>
            <a:custGeom>
              <a:avLst/>
              <a:gdLst/>
              <a:ahLst/>
              <a:cxnLst/>
              <a:rect l="l" t="t" r="r" b="b"/>
              <a:pathLst>
                <a:path w="9439275" h="484505">
                  <a:moveTo>
                    <a:pt x="0" y="483901"/>
                  </a:moveTo>
                  <a:lnTo>
                    <a:pt x="9439274" y="483901"/>
                  </a:lnTo>
                  <a:lnTo>
                    <a:pt x="9439274" y="0"/>
                  </a:lnTo>
                  <a:lnTo>
                    <a:pt x="0" y="0"/>
                  </a:lnTo>
                  <a:lnTo>
                    <a:pt x="0" y="483901"/>
                  </a:lnTo>
                  <a:close/>
                </a:path>
              </a:pathLst>
            </a:custGeom>
            <a:solidFill>
              <a:srgbClr val="2573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381124" y="1865026"/>
              <a:ext cx="4724400" cy="4050665"/>
            </a:xfrm>
            <a:custGeom>
              <a:avLst/>
              <a:gdLst/>
              <a:ahLst/>
              <a:cxnLst/>
              <a:rect l="l" t="t" r="r" b="b"/>
              <a:pathLst>
                <a:path w="4724400" h="4050665">
                  <a:moveTo>
                    <a:pt x="4724399" y="4050101"/>
                  </a:moveTo>
                  <a:lnTo>
                    <a:pt x="0" y="4050101"/>
                  </a:lnTo>
                  <a:lnTo>
                    <a:pt x="0" y="0"/>
                  </a:lnTo>
                  <a:lnTo>
                    <a:pt x="4724399" y="0"/>
                  </a:lnTo>
                  <a:lnTo>
                    <a:pt x="4724399" y="4050101"/>
                  </a:lnTo>
                  <a:close/>
                </a:path>
              </a:pathLst>
            </a:custGeom>
            <a:solidFill>
              <a:srgbClr val="FFFFFF">
                <a:alpha val="50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4802" y="1539468"/>
              <a:ext cx="1262304" cy="14864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02060" y="2266382"/>
              <a:ext cx="3782345" cy="191941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40802" y="3125818"/>
              <a:ext cx="4298044" cy="36251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383752" y="4068793"/>
              <a:ext cx="2825259" cy="19189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931439" y="4630768"/>
              <a:ext cx="1721094" cy="191895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193252" y="5339943"/>
              <a:ext cx="3199851" cy="18543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822526" y="1539468"/>
              <a:ext cx="1281354" cy="148642"/>
            </a:xfrm>
            <a:prstGeom prst="rect">
              <a:avLst/>
            </a:prstGeom>
          </p:spPr>
        </p:pic>
      </p:grpSp>
      <p:pic>
        <p:nvPicPr>
          <p:cNvPr id="13" name="object 13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6702660" y="2266382"/>
            <a:ext cx="3517329" cy="194081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6955752" y="3230593"/>
            <a:ext cx="3015759" cy="152967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7221773" y="4068793"/>
            <a:ext cx="2478276" cy="191895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7775562" y="4630768"/>
            <a:ext cx="1353721" cy="191895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6779539" y="5338036"/>
            <a:ext cx="3361776" cy="187337"/>
          </a:xfrm>
          <a:prstGeom prst="rect">
            <a:avLst/>
          </a:prstGeom>
        </p:spPr>
      </p:pic>
      <p:graphicFrame>
        <p:nvGraphicFramePr>
          <p:cNvPr id="18" name="object 18"/>
          <p:cNvGraphicFramePr>
            <a:graphicFrameLocks noGrp="1"/>
          </p:cNvGraphicFramePr>
          <p:nvPr/>
        </p:nvGraphicFramePr>
        <p:xfrm>
          <a:off x="1376362" y="1376361"/>
          <a:ext cx="9429750" cy="45231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14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14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387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77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77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1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7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677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9" name="object 19"/>
          <p:cNvPicPr/>
          <p:nvPr/>
        </p:nvPicPr>
        <p:blipFill>
          <a:blip r:embed="rId14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638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050" spc="-190" dirty="0">
                <a:latin typeface="Arial MT"/>
                <a:cs typeface="Arial MT"/>
              </a:rPr>
              <a:t>D</a:t>
            </a:r>
            <a:r>
              <a:rPr sz="4150" spc="-190" dirty="0"/>
              <a:t>iffe</a:t>
            </a:r>
            <a:r>
              <a:rPr spc="-190" dirty="0"/>
              <a:t>r</a:t>
            </a:r>
            <a:r>
              <a:rPr sz="4150" spc="-190" dirty="0"/>
              <a:t>en</a:t>
            </a:r>
            <a:r>
              <a:rPr spc="-190" dirty="0"/>
              <a:t>t</a:t>
            </a:r>
            <a:r>
              <a:rPr spc="-100" dirty="0"/>
              <a:t> </a:t>
            </a:r>
            <a:r>
              <a:rPr spc="75" dirty="0"/>
              <a:t>typ</a:t>
            </a:r>
            <a:r>
              <a:rPr sz="4150" spc="75" dirty="0"/>
              <a:t>e</a:t>
            </a:r>
            <a:r>
              <a:rPr spc="75" dirty="0"/>
              <a:t>s</a:t>
            </a:r>
            <a:r>
              <a:rPr spc="-100" dirty="0"/>
              <a:t> </a:t>
            </a:r>
            <a:r>
              <a:rPr dirty="0"/>
              <a:t>o</a:t>
            </a:r>
            <a:r>
              <a:rPr sz="4150" dirty="0"/>
              <a:t>f</a:t>
            </a:r>
            <a:r>
              <a:rPr sz="4150" spc="-175" dirty="0"/>
              <a:t> </a:t>
            </a:r>
            <a:r>
              <a:rPr sz="4050" spc="-20" dirty="0">
                <a:latin typeface="Comic Sans MS"/>
                <a:cs typeface="Comic Sans MS"/>
              </a:rPr>
              <a:t>LLM</a:t>
            </a:r>
            <a:r>
              <a:rPr spc="-20" dirty="0"/>
              <a:t>s</a:t>
            </a:r>
            <a:endParaRPr sz="4050">
              <a:latin typeface="Comic Sans MS"/>
              <a:cs typeface="Comic Sans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4708" y="4313816"/>
            <a:ext cx="2552700" cy="635000"/>
          </a:xfrm>
          <a:prstGeom prst="rect">
            <a:avLst/>
          </a:prstGeom>
        </p:spPr>
        <p:txBody>
          <a:bodyPr vert="horz" wrap="square" lIns="0" tIns="80010" rIns="0" bIns="0" rtlCol="0">
            <a:spAutoFit/>
          </a:bodyPr>
          <a:lstStyle/>
          <a:p>
            <a:pPr marL="280670" indent="-230504">
              <a:lnSpc>
                <a:spcPct val="100000"/>
              </a:lnSpc>
              <a:spcBef>
                <a:spcPts val="630"/>
              </a:spcBef>
              <a:buAutoNum type="arabicPeriod"/>
              <a:tabLst>
                <a:tab pos="280670" algn="l"/>
              </a:tabLst>
            </a:pP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n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in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u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ing</a:t>
            </a:r>
            <a:r>
              <a:rPr sz="1550" spc="-85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35" dirty="0">
                <a:solidFill>
                  <a:srgbClr val="DEDEDE"/>
                </a:solidFill>
                <a:latin typeface="Trebuchet MS"/>
                <a:cs typeface="Trebuchet MS"/>
              </a:rPr>
              <a:t>he</a:t>
            </a:r>
            <a:r>
              <a:rPr sz="1550" spc="-10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20" dirty="0">
                <a:solidFill>
                  <a:srgbClr val="DEDEDE"/>
                </a:solidFill>
                <a:latin typeface="Trebuchet MS"/>
                <a:cs typeface="Trebuchet MS"/>
              </a:rPr>
              <a:t>e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xt</a:t>
            </a:r>
            <a:r>
              <a:rPr sz="1450" spc="-6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75" dirty="0">
                <a:solidFill>
                  <a:srgbClr val="DEDEDE"/>
                </a:solidFill>
                <a:latin typeface="Trebuchet MS"/>
                <a:cs typeface="Trebuchet MS"/>
              </a:rPr>
              <a:t>LLM</a:t>
            </a:r>
            <a:r>
              <a:rPr sz="1450" spc="75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>
              <a:latin typeface="Trebuchet MS"/>
              <a:cs typeface="Trebuchet MS"/>
            </a:endParaRPr>
          </a:p>
          <a:p>
            <a:pPr marL="281305" indent="-268605">
              <a:lnSpc>
                <a:spcPct val="100000"/>
              </a:lnSpc>
              <a:spcBef>
                <a:spcPts val="540"/>
              </a:spcBef>
              <a:buAutoNum type="arabicPeriod"/>
              <a:tabLst>
                <a:tab pos="281305" algn="l"/>
              </a:tabLst>
            </a:pP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In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stru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c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n</a:t>
            </a:r>
            <a:r>
              <a:rPr sz="1550" spc="-8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f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ll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ow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ing</a:t>
            </a:r>
            <a:r>
              <a:rPr sz="1550" spc="-4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75" dirty="0">
                <a:solidFill>
                  <a:srgbClr val="DEDEDE"/>
                </a:solidFill>
                <a:latin typeface="Trebuchet MS"/>
                <a:cs typeface="Trebuchet MS"/>
              </a:rPr>
              <a:t>LLM</a:t>
            </a:r>
            <a:r>
              <a:rPr sz="1450" spc="75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6250" y="2371724"/>
            <a:ext cx="5458460" cy="1905000"/>
          </a:xfrm>
          <a:prstGeom prst="rect">
            <a:avLst/>
          </a:prstGeom>
          <a:solidFill>
            <a:srgbClr val="2573EC">
              <a:alpha val="39999"/>
            </a:srgbClr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70"/>
              </a:spcBef>
            </a:pPr>
            <a:endParaRPr sz="21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2300" dirty="0">
                <a:solidFill>
                  <a:srgbClr val="FFFFFF"/>
                </a:solidFill>
                <a:latin typeface="Georgia"/>
                <a:cs typeface="Georgia"/>
              </a:rPr>
              <a:t>B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ed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5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50" spc="4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200" spc="40" dirty="0">
                <a:solidFill>
                  <a:srgbClr val="FFFFFF"/>
                </a:solidFill>
                <a:latin typeface="Trebuchet MS"/>
                <a:cs typeface="Trebuchet MS"/>
              </a:rPr>
              <a:t>spo</a:t>
            </a:r>
            <a:r>
              <a:rPr sz="2350" spc="40" dirty="0">
                <a:solidFill>
                  <a:srgbClr val="FFFFFF"/>
                </a:solidFill>
                <a:latin typeface="Trebuchet MS"/>
                <a:cs typeface="Trebuchet MS"/>
              </a:rPr>
              <a:t>nce</a:t>
            </a:r>
            <a:endParaRPr sz="235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33616" y="4313816"/>
            <a:ext cx="3062784" cy="945131"/>
          </a:xfrm>
          <a:prstGeom prst="rect">
            <a:avLst/>
          </a:prstGeom>
        </p:spPr>
        <p:txBody>
          <a:bodyPr vert="horz" wrap="square" lIns="0" tIns="80010" rIns="0" bIns="0" rtlCol="0">
            <a:spAutoFit/>
          </a:bodyPr>
          <a:lstStyle/>
          <a:p>
            <a:pPr marL="280670" indent="-230504">
              <a:lnSpc>
                <a:spcPct val="100000"/>
              </a:lnSpc>
              <a:spcBef>
                <a:spcPts val="630"/>
              </a:spcBef>
              <a:buAutoNum type="arabicPeriod"/>
              <a:tabLst>
                <a:tab pos="280670" algn="l"/>
              </a:tabLst>
            </a:pP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Enc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de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r</a:t>
            </a:r>
            <a:r>
              <a:rPr sz="1450" spc="-4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75" dirty="0">
                <a:solidFill>
                  <a:srgbClr val="DEDEDE"/>
                </a:solidFill>
                <a:latin typeface="Trebuchet MS"/>
                <a:cs typeface="Trebuchet MS"/>
              </a:rPr>
              <a:t>LLM</a:t>
            </a:r>
            <a:r>
              <a:rPr sz="1450" spc="75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 dirty="0">
              <a:latin typeface="Trebuchet MS"/>
              <a:cs typeface="Trebuchet MS"/>
            </a:endParaRPr>
          </a:p>
          <a:p>
            <a:pPr marL="281305" indent="-268605">
              <a:lnSpc>
                <a:spcPct val="100000"/>
              </a:lnSpc>
              <a:spcBef>
                <a:spcPts val="540"/>
              </a:spcBef>
              <a:buAutoNum type="arabicPeriod"/>
              <a:tabLst>
                <a:tab pos="281305" algn="l"/>
              </a:tabLst>
            </a:pP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Dec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de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r</a:t>
            </a:r>
            <a:r>
              <a:rPr sz="1450" spc="7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75" dirty="0">
                <a:solidFill>
                  <a:srgbClr val="DEDEDE"/>
                </a:solidFill>
                <a:latin typeface="Trebuchet MS"/>
                <a:cs typeface="Trebuchet MS"/>
              </a:rPr>
              <a:t>LLM</a:t>
            </a:r>
            <a:r>
              <a:rPr sz="1450" spc="75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 dirty="0">
              <a:latin typeface="Trebuchet MS"/>
              <a:cs typeface="Trebuchet MS"/>
            </a:endParaRPr>
          </a:p>
          <a:p>
            <a:pPr marL="281305" indent="-268605">
              <a:lnSpc>
                <a:spcPct val="100000"/>
              </a:lnSpc>
              <a:spcBef>
                <a:spcPts val="615"/>
              </a:spcBef>
              <a:buAutoNum type="arabicPeriod"/>
              <a:tabLst>
                <a:tab pos="281305" algn="l"/>
              </a:tabLst>
            </a:pPr>
            <a:r>
              <a:rPr sz="1600" b="1" dirty="0">
                <a:solidFill>
                  <a:srgbClr val="DEDEDE"/>
                </a:solidFill>
                <a:latin typeface="Trebuchet MS"/>
                <a:cs typeface="Trebuchet MS"/>
              </a:rPr>
              <a:t>Encoder</a:t>
            </a:r>
            <a:r>
              <a:rPr sz="1600" b="1" spc="-15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600" b="1" dirty="0">
                <a:solidFill>
                  <a:srgbClr val="DEDEDE"/>
                </a:solidFill>
                <a:latin typeface="Trebuchet MS"/>
                <a:cs typeface="Trebuchet MS"/>
              </a:rPr>
              <a:t>and</a:t>
            </a:r>
            <a:r>
              <a:rPr sz="1600" b="1" spc="-15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600" b="1" dirty="0">
                <a:solidFill>
                  <a:srgbClr val="DEDEDE"/>
                </a:solidFill>
                <a:latin typeface="Trebuchet MS"/>
                <a:cs typeface="Trebuchet MS"/>
              </a:rPr>
              <a:t>Decoder</a:t>
            </a:r>
            <a:r>
              <a:rPr sz="1600" b="1" spc="-1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600" b="1" spc="75" dirty="0">
                <a:solidFill>
                  <a:srgbClr val="DEDEDE"/>
                </a:solidFill>
                <a:latin typeface="Trebuchet MS"/>
                <a:cs typeface="Trebuchet MS"/>
              </a:rPr>
              <a:t>LLMs</a:t>
            </a:r>
            <a:endParaRPr sz="1600" b="1" dirty="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29324" y="2371724"/>
            <a:ext cx="5687060" cy="190500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70"/>
              </a:spcBef>
            </a:pPr>
            <a:endParaRPr sz="2100">
              <a:latin typeface="Times New Roman"/>
              <a:cs typeface="Times New Roman"/>
            </a:endParaRPr>
          </a:p>
          <a:p>
            <a:pPr marR="635" algn="ctr">
              <a:lnSpc>
                <a:spcPct val="100000"/>
              </a:lnSpc>
            </a:pPr>
            <a:r>
              <a:rPr sz="2300" dirty="0">
                <a:solidFill>
                  <a:srgbClr val="FFFFFF"/>
                </a:solidFill>
                <a:latin typeface="Georgia"/>
                <a:cs typeface="Georgia"/>
              </a:rPr>
              <a:t>B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ed</a:t>
            </a:r>
            <a:r>
              <a:rPr sz="235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5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del</a:t>
            </a:r>
            <a:r>
              <a:rPr sz="23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chi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ec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tur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endParaRPr sz="2350">
              <a:latin typeface="Trebuchet MS"/>
              <a:cs typeface="Trebuchet MS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63550" y="1736003"/>
            <a:ext cx="2759710" cy="3740126"/>
          </a:xfrm>
          <a:prstGeom prst="rect">
            <a:avLst/>
          </a:prstGeom>
        </p:spPr>
        <p:txBody>
          <a:bodyPr vert="horz" wrap="square" lIns="0" tIns="354965" rIns="0" bIns="0" rtlCol="0">
            <a:spAutoFit/>
          </a:bodyPr>
          <a:lstStyle/>
          <a:p>
            <a:pPr marL="12700" marR="5080">
              <a:lnSpc>
                <a:spcPct val="62000"/>
              </a:lnSpc>
              <a:spcBef>
                <a:spcPts val="300"/>
              </a:spcBef>
            </a:pPr>
            <a:r>
              <a:rPr lang="en-IN" sz="5850" dirty="0">
                <a:latin typeface="Trebuchet MS"/>
                <a:cs typeface="Trebuchet MS"/>
              </a:rPr>
              <a:t>Examples of Encoder and Decoder Models</a:t>
            </a:r>
            <a:endParaRPr sz="5850" dirty="0">
              <a:latin typeface="Trebuchet MS"/>
              <a:cs typeface="Trebuchet M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81500" y="2068873"/>
            <a:ext cx="151485" cy="148627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81500" y="2796107"/>
            <a:ext cx="151485" cy="15148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81500" y="3520007"/>
            <a:ext cx="151485" cy="151485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81500" y="4250097"/>
            <a:ext cx="151485" cy="148627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4744144" y="1623733"/>
            <a:ext cx="1224915" cy="2914015"/>
          </a:xfrm>
          <a:prstGeom prst="rect">
            <a:avLst/>
          </a:prstGeom>
        </p:spPr>
        <p:txBody>
          <a:bodyPr vert="horz" wrap="square" lIns="0" tIns="2781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190"/>
              </a:spcBef>
            </a:pPr>
            <a:r>
              <a:rPr sz="2950" spc="-2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900" spc="-25" dirty="0">
                <a:solidFill>
                  <a:srgbClr val="FFFFFF"/>
                </a:solidFill>
                <a:latin typeface="Comic Sans MS"/>
                <a:cs typeface="Comic Sans MS"/>
              </a:rPr>
              <a:t>5</a:t>
            </a:r>
            <a:endParaRPr sz="2900">
              <a:latin typeface="Comic Sans MS"/>
              <a:cs typeface="Comic Sans MS"/>
            </a:endParaRPr>
          </a:p>
          <a:p>
            <a:pPr marL="12700" marR="5080">
              <a:lnSpc>
                <a:spcPct val="158300"/>
              </a:lnSpc>
              <a:spcBef>
                <a:spcPts val="10"/>
              </a:spcBef>
            </a:pPr>
            <a:r>
              <a:rPr sz="3000" spc="-25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950" spc="-2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900" spc="-25" dirty="0">
                <a:solidFill>
                  <a:srgbClr val="FFFFFF"/>
                </a:solidFill>
                <a:latin typeface="Comic Sans MS"/>
                <a:cs typeface="Comic Sans MS"/>
              </a:rPr>
              <a:t>5 </a:t>
            </a:r>
            <a:r>
              <a:rPr sz="2900" spc="-130" dirty="0">
                <a:solidFill>
                  <a:srgbClr val="FFFFFF"/>
                </a:solidFill>
                <a:latin typeface="Ink Free"/>
                <a:cs typeface="Ink Free"/>
              </a:rPr>
              <a:t>F</a:t>
            </a:r>
            <a:r>
              <a:rPr sz="3000" spc="-13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950" spc="-13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00" spc="-130" dirty="0">
                <a:solidFill>
                  <a:srgbClr val="FFFFFF"/>
                </a:solidFill>
                <a:latin typeface="Trebuchet MS"/>
                <a:cs typeface="Trebuchet MS"/>
              </a:rPr>
              <a:t>n </a:t>
            </a:r>
            <a:r>
              <a:rPr sz="2950" spc="-7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900" spc="-70" dirty="0">
                <a:solidFill>
                  <a:srgbClr val="FFFFFF"/>
                </a:solidFill>
                <a:latin typeface="Comic Sans MS"/>
                <a:cs typeface="Comic Sans MS"/>
              </a:rPr>
              <a:t>5 </a:t>
            </a:r>
            <a:r>
              <a:rPr sz="2950" spc="-1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50" spc="-10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3000" spc="-1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50" spc="-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00" spc="-10" dirty="0">
                <a:solidFill>
                  <a:srgbClr val="FFFFFF"/>
                </a:solidFill>
                <a:latin typeface="Trebuchet MS"/>
                <a:cs typeface="Trebuchet MS"/>
              </a:rPr>
              <a:t>ch</a:t>
            </a:r>
            <a:endParaRPr sz="3000">
              <a:latin typeface="Trebuchet MS"/>
              <a:cs typeface="Trebuchet MS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49276" y="2553096"/>
            <a:ext cx="8694420" cy="1184910"/>
          </a:xfrm>
          <a:prstGeom prst="rect">
            <a:avLst/>
          </a:prstGeom>
        </p:spPr>
        <p:txBody>
          <a:bodyPr vert="horz" wrap="square" lIns="0" tIns="167005" rIns="0" bIns="0" rtlCol="0">
            <a:spAutoFit/>
          </a:bodyPr>
          <a:lstStyle/>
          <a:p>
            <a:pPr marL="250190" marR="5080" indent="-238125">
              <a:lnSpc>
                <a:spcPct val="76000"/>
              </a:lnSpc>
              <a:spcBef>
                <a:spcPts val="1315"/>
              </a:spcBef>
            </a:pPr>
            <a:r>
              <a:rPr sz="4050" spc="195" dirty="0">
                <a:solidFill>
                  <a:srgbClr val="2573EC"/>
                </a:solidFill>
              </a:rPr>
              <a:t>M</a:t>
            </a:r>
            <a:r>
              <a:rPr spc="195" dirty="0">
                <a:solidFill>
                  <a:srgbClr val="2573EC"/>
                </a:solidFill>
              </a:rPr>
              <a:t>ost</a:t>
            </a:r>
            <a:r>
              <a:rPr spc="-125" dirty="0">
                <a:solidFill>
                  <a:srgbClr val="2573EC"/>
                </a:solidFill>
              </a:rPr>
              <a:t> </a:t>
            </a:r>
            <a:r>
              <a:rPr dirty="0">
                <a:solidFill>
                  <a:srgbClr val="2573EC"/>
                </a:solidFill>
              </a:rPr>
              <a:t>o</a:t>
            </a:r>
            <a:r>
              <a:rPr sz="4150" dirty="0">
                <a:solidFill>
                  <a:srgbClr val="2573EC"/>
                </a:solidFill>
              </a:rPr>
              <a:t>f</a:t>
            </a:r>
            <a:r>
              <a:rPr sz="4150" spc="-204" dirty="0">
                <a:solidFill>
                  <a:srgbClr val="2573EC"/>
                </a:solidFill>
              </a:rPr>
              <a:t> </a:t>
            </a:r>
            <a:r>
              <a:rPr spc="-75" dirty="0">
                <a:solidFill>
                  <a:srgbClr val="2573EC"/>
                </a:solidFill>
              </a:rPr>
              <a:t>t</a:t>
            </a:r>
            <a:r>
              <a:rPr sz="4150" spc="-75" dirty="0">
                <a:solidFill>
                  <a:srgbClr val="2573EC"/>
                </a:solidFill>
              </a:rPr>
              <a:t>he</a:t>
            </a:r>
            <a:r>
              <a:rPr sz="4150" spc="-210" dirty="0">
                <a:solidFill>
                  <a:srgbClr val="2573EC"/>
                </a:solidFill>
              </a:rPr>
              <a:t> </a:t>
            </a:r>
            <a:r>
              <a:rPr sz="4050" spc="215" dirty="0">
                <a:solidFill>
                  <a:srgbClr val="2573EC"/>
                </a:solidFill>
              </a:rPr>
              <a:t>LLM</a:t>
            </a:r>
            <a:r>
              <a:rPr spc="215" dirty="0">
                <a:solidFill>
                  <a:srgbClr val="2573EC"/>
                </a:solidFill>
              </a:rPr>
              <a:t>s</a:t>
            </a:r>
            <a:r>
              <a:rPr spc="-125" dirty="0">
                <a:solidFill>
                  <a:srgbClr val="2573EC"/>
                </a:solidFill>
              </a:rPr>
              <a:t> </a:t>
            </a:r>
            <a:r>
              <a:rPr sz="4150" spc="-30" dirty="0">
                <a:solidFill>
                  <a:srgbClr val="2573EC"/>
                </a:solidFill>
              </a:rPr>
              <a:t>de</a:t>
            </a:r>
            <a:r>
              <a:rPr spc="-30" dirty="0">
                <a:solidFill>
                  <a:srgbClr val="2573EC"/>
                </a:solidFill>
              </a:rPr>
              <a:t>v</a:t>
            </a:r>
            <a:r>
              <a:rPr sz="4150" spc="-30" dirty="0">
                <a:solidFill>
                  <a:srgbClr val="2573EC"/>
                </a:solidFill>
              </a:rPr>
              <a:t>el</a:t>
            </a:r>
            <a:r>
              <a:rPr spc="-30" dirty="0">
                <a:solidFill>
                  <a:srgbClr val="2573EC"/>
                </a:solidFill>
              </a:rPr>
              <a:t>op</a:t>
            </a:r>
            <a:r>
              <a:rPr sz="4150" spc="-30" dirty="0">
                <a:solidFill>
                  <a:srgbClr val="2573EC"/>
                </a:solidFill>
              </a:rPr>
              <a:t>ed</a:t>
            </a:r>
            <a:r>
              <a:rPr sz="4150" spc="-204" dirty="0">
                <a:solidFill>
                  <a:srgbClr val="2573EC"/>
                </a:solidFill>
              </a:rPr>
              <a:t> </a:t>
            </a:r>
            <a:r>
              <a:rPr dirty="0">
                <a:solidFill>
                  <a:srgbClr val="2573EC"/>
                </a:solidFill>
              </a:rPr>
              <a:t>to</a:t>
            </a:r>
            <a:r>
              <a:rPr sz="4150" dirty="0">
                <a:solidFill>
                  <a:srgbClr val="2573EC"/>
                </a:solidFill>
              </a:rPr>
              <a:t>d</a:t>
            </a:r>
            <a:r>
              <a:rPr sz="4050" dirty="0">
                <a:solidFill>
                  <a:srgbClr val="2573EC"/>
                </a:solidFill>
              </a:rPr>
              <a:t>a</a:t>
            </a:r>
            <a:r>
              <a:rPr dirty="0">
                <a:solidFill>
                  <a:srgbClr val="2573EC"/>
                </a:solidFill>
              </a:rPr>
              <a:t>y</a:t>
            </a:r>
            <a:r>
              <a:rPr spc="-100" dirty="0">
                <a:solidFill>
                  <a:srgbClr val="2573EC"/>
                </a:solidFill>
              </a:rPr>
              <a:t> </a:t>
            </a:r>
            <a:r>
              <a:rPr sz="4050" spc="-25" dirty="0">
                <a:solidFill>
                  <a:srgbClr val="2573EC"/>
                </a:solidFill>
              </a:rPr>
              <a:t>a</a:t>
            </a:r>
            <a:r>
              <a:rPr spc="-25" dirty="0">
                <a:solidFill>
                  <a:srgbClr val="2573EC"/>
                </a:solidFill>
              </a:rPr>
              <a:t>r</a:t>
            </a:r>
            <a:r>
              <a:rPr sz="4150" spc="-25" dirty="0">
                <a:solidFill>
                  <a:srgbClr val="2573EC"/>
                </a:solidFill>
              </a:rPr>
              <a:t>e </a:t>
            </a:r>
            <a:r>
              <a:rPr sz="4150" dirty="0">
                <a:solidFill>
                  <a:srgbClr val="2573EC"/>
                </a:solidFill>
              </a:rPr>
              <a:t>b</a:t>
            </a:r>
            <a:r>
              <a:rPr sz="4050" dirty="0">
                <a:solidFill>
                  <a:srgbClr val="2573EC"/>
                </a:solidFill>
              </a:rPr>
              <a:t>a</a:t>
            </a:r>
            <a:r>
              <a:rPr dirty="0">
                <a:solidFill>
                  <a:srgbClr val="2573EC"/>
                </a:solidFill>
              </a:rPr>
              <a:t>s</a:t>
            </a:r>
            <a:r>
              <a:rPr sz="4150" dirty="0">
                <a:solidFill>
                  <a:srgbClr val="2573EC"/>
                </a:solidFill>
              </a:rPr>
              <a:t>ed</a:t>
            </a:r>
            <a:r>
              <a:rPr sz="4150" spc="-185" dirty="0">
                <a:solidFill>
                  <a:srgbClr val="2573EC"/>
                </a:solidFill>
              </a:rPr>
              <a:t> </a:t>
            </a:r>
            <a:r>
              <a:rPr dirty="0">
                <a:solidFill>
                  <a:srgbClr val="2573EC"/>
                </a:solidFill>
              </a:rPr>
              <a:t>o</a:t>
            </a:r>
            <a:r>
              <a:rPr sz="4150" dirty="0">
                <a:solidFill>
                  <a:srgbClr val="2573EC"/>
                </a:solidFill>
              </a:rPr>
              <a:t>n</a:t>
            </a:r>
            <a:r>
              <a:rPr sz="4150" spc="-195" dirty="0">
                <a:solidFill>
                  <a:srgbClr val="2573EC"/>
                </a:solidFill>
              </a:rPr>
              <a:t> </a:t>
            </a:r>
            <a:r>
              <a:rPr sz="4050" spc="-30" dirty="0">
                <a:solidFill>
                  <a:srgbClr val="2573EC"/>
                </a:solidFill>
                <a:latin typeface="Arial MT"/>
                <a:cs typeface="Arial MT"/>
              </a:rPr>
              <a:t>D</a:t>
            </a:r>
            <a:r>
              <a:rPr sz="4150" spc="-30" dirty="0">
                <a:solidFill>
                  <a:srgbClr val="2573EC"/>
                </a:solidFill>
              </a:rPr>
              <a:t>ec</a:t>
            </a:r>
            <a:r>
              <a:rPr spc="-30" dirty="0">
                <a:solidFill>
                  <a:srgbClr val="2573EC"/>
                </a:solidFill>
              </a:rPr>
              <a:t>o</a:t>
            </a:r>
            <a:r>
              <a:rPr sz="4150" spc="-30" dirty="0">
                <a:solidFill>
                  <a:srgbClr val="2573EC"/>
                </a:solidFill>
              </a:rPr>
              <a:t>de</a:t>
            </a:r>
            <a:r>
              <a:rPr spc="-30" dirty="0">
                <a:solidFill>
                  <a:srgbClr val="2573EC"/>
                </a:solidFill>
              </a:rPr>
              <a:t>r</a:t>
            </a:r>
            <a:r>
              <a:rPr spc="-60" dirty="0">
                <a:solidFill>
                  <a:srgbClr val="2573EC"/>
                </a:solidFill>
              </a:rPr>
              <a:t> </a:t>
            </a:r>
            <a:r>
              <a:rPr dirty="0">
                <a:solidFill>
                  <a:srgbClr val="2573EC"/>
                </a:solidFill>
              </a:rPr>
              <a:t>o</a:t>
            </a:r>
            <a:r>
              <a:rPr sz="4150" dirty="0">
                <a:solidFill>
                  <a:srgbClr val="2573EC"/>
                </a:solidFill>
              </a:rPr>
              <a:t>nl</a:t>
            </a:r>
            <a:r>
              <a:rPr dirty="0">
                <a:solidFill>
                  <a:srgbClr val="2573EC"/>
                </a:solidFill>
              </a:rPr>
              <a:t>y</a:t>
            </a:r>
            <a:r>
              <a:rPr spc="-75" dirty="0">
                <a:solidFill>
                  <a:srgbClr val="2573EC"/>
                </a:solidFill>
              </a:rPr>
              <a:t> </a:t>
            </a:r>
            <a:r>
              <a:rPr sz="4050" spc="-20" dirty="0">
                <a:solidFill>
                  <a:srgbClr val="2573EC"/>
                </a:solidFill>
              </a:rPr>
              <a:t>a</a:t>
            </a:r>
            <a:r>
              <a:rPr spc="-20" dirty="0">
                <a:solidFill>
                  <a:srgbClr val="2573EC"/>
                </a:solidFill>
              </a:rPr>
              <a:t>r</a:t>
            </a:r>
            <a:r>
              <a:rPr sz="4150" spc="-20" dirty="0">
                <a:solidFill>
                  <a:srgbClr val="2573EC"/>
                </a:solidFill>
              </a:rPr>
              <a:t>chi</a:t>
            </a:r>
            <a:r>
              <a:rPr spc="-20" dirty="0">
                <a:solidFill>
                  <a:srgbClr val="2573EC"/>
                </a:solidFill>
              </a:rPr>
              <a:t>t</a:t>
            </a:r>
            <a:r>
              <a:rPr sz="4150" spc="-20" dirty="0">
                <a:solidFill>
                  <a:srgbClr val="2573EC"/>
                </a:solidFill>
              </a:rPr>
              <a:t>ec</a:t>
            </a:r>
            <a:r>
              <a:rPr spc="-20" dirty="0">
                <a:solidFill>
                  <a:srgbClr val="2573EC"/>
                </a:solidFill>
              </a:rPr>
              <a:t>tur</a:t>
            </a:r>
            <a:r>
              <a:rPr sz="4150" spc="-20" dirty="0">
                <a:solidFill>
                  <a:srgbClr val="2573EC"/>
                </a:solidFill>
              </a:rPr>
              <a:t>e</a:t>
            </a:r>
            <a:r>
              <a:rPr sz="4500" spc="-20" dirty="0">
                <a:solidFill>
                  <a:srgbClr val="2573EC"/>
                </a:solidFill>
                <a:latin typeface="Arial MT"/>
                <a:cs typeface="Arial MT"/>
              </a:rPr>
              <a:t>.</a:t>
            </a:r>
            <a:endParaRPr sz="4500">
              <a:latin typeface="Arial MT"/>
              <a:cs typeface="Arial MT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1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12191999" y="0"/>
                </a:lnTo>
                <a:lnTo>
                  <a:pt x="12191999" y="6857999"/>
                </a:lnTo>
                <a:close/>
              </a:path>
            </a:pathLst>
          </a:custGeom>
          <a:solidFill>
            <a:srgbClr val="2573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306887" y="2574852"/>
            <a:ext cx="3574415" cy="10585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6100" spc="-90" dirty="0"/>
              <a:t>T</a:t>
            </a:r>
            <a:r>
              <a:rPr sz="6100" spc="-90" dirty="0">
                <a:latin typeface="Georgia"/>
                <a:cs typeface="Georgia"/>
              </a:rPr>
              <a:t>h</a:t>
            </a:r>
            <a:r>
              <a:rPr sz="6100" spc="-90" dirty="0"/>
              <a:t>a</a:t>
            </a:r>
            <a:r>
              <a:rPr sz="6100" spc="-90" dirty="0">
                <a:latin typeface="Georgia"/>
                <a:cs typeface="Georgia"/>
              </a:rPr>
              <a:t>nk</a:t>
            </a:r>
            <a:r>
              <a:rPr sz="6100" spc="-260" dirty="0">
                <a:latin typeface="Georgia"/>
                <a:cs typeface="Georgia"/>
              </a:rPr>
              <a:t> </a:t>
            </a:r>
            <a:r>
              <a:rPr sz="6100" spc="-570" dirty="0"/>
              <a:t>Y</a:t>
            </a:r>
            <a:r>
              <a:rPr sz="6750" spc="-570" dirty="0">
                <a:latin typeface="Microsoft JhengHei UI Light"/>
                <a:cs typeface="Microsoft JhengHei UI Light"/>
              </a:rPr>
              <a:t>ou</a:t>
            </a:r>
            <a:endParaRPr sz="6750">
              <a:latin typeface="Microsoft JhengHei UI Light"/>
              <a:cs typeface="Microsoft JhengHei UI Light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76250" y="3819525"/>
            <a:ext cx="11239500" cy="0"/>
          </a:xfrm>
          <a:custGeom>
            <a:avLst/>
            <a:gdLst/>
            <a:ahLst/>
            <a:cxnLst/>
            <a:rect l="l" t="t" r="r" b="b"/>
            <a:pathLst>
              <a:path w="11239500">
                <a:moveTo>
                  <a:pt x="0" y="0"/>
                </a:moveTo>
                <a:lnTo>
                  <a:pt x="11239499" y="0"/>
                </a:lnTo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638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050" spc="-190" dirty="0">
                <a:latin typeface="Arial MT"/>
                <a:cs typeface="Arial MT"/>
              </a:rPr>
              <a:t>D</a:t>
            </a:r>
            <a:r>
              <a:rPr sz="4150" spc="-190" dirty="0"/>
              <a:t>iffe</a:t>
            </a:r>
            <a:r>
              <a:rPr spc="-190" dirty="0"/>
              <a:t>r</a:t>
            </a:r>
            <a:r>
              <a:rPr sz="4150" spc="-190" dirty="0"/>
              <a:t>en</a:t>
            </a:r>
            <a:r>
              <a:rPr spc="-190" dirty="0"/>
              <a:t>t</a:t>
            </a:r>
            <a:r>
              <a:rPr spc="-100" dirty="0"/>
              <a:t> </a:t>
            </a:r>
            <a:r>
              <a:rPr spc="75" dirty="0"/>
              <a:t>typ</a:t>
            </a:r>
            <a:r>
              <a:rPr sz="4150" spc="75" dirty="0"/>
              <a:t>e</a:t>
            </a:r>
            <a:r>
              <a:rPr spc="75" dirty="0"/>
              <a:t>s</a:t>
            </a:r>
            <a:r>
              <a:rPr spc="-100" dirty="0"/>
              <a:t> </a:t>
            </a:r>
            <a:r>
              <a:rPr dirty="0"/>
              <a:t>o</a:t>
            </a:r>
            <a:r>
              <a:rPr sz="4150" dirty="0"/>
              <a:t>f</a:t>
            </a:r>
            <a:r>
              <a:rPr sz="4150" spc="-175" dirty="0"/>
              <a:t> </a:t>
            </a:r>
            <a:r>
              <a:rPr sz="4050" spc="-20" dirty="0">
                <a:latin typeface="Comic Sans MS"/>
                <a:cs typeface="Comic Sans MS"/>
              </a:rPr>
              <a:t>LLM</a:t>
            </a:r>
            <a:r>
              <a:rPr spc="-20" dirty="0"/>
              <a:t>s</a:t>
            </a:r>
            <a:endParaRPr sz="4050">
              <a:latin typeface="Comic Sans MS"/>
              <a:cs typeface="Comic Sans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4708" y="4456691"/>
            <a:ext cx="2552700" cy="654050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280670" indent="-230504">
              <a:lnSpc>
                <a:spcPct val="100000"/>
              </a:lnSpc>
              <a:spcBef>
                <a:spcPts val="705"/>
              </a:spcBef>
              <a:buAutoNum type="arabicPeriod"/>
              <a:tabLst>
                <a:tab pos="280670" algn="l"/>
              </a:tabLst>
            </a:pP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n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in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u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ing</a:t>
            </a:r>
            <a:r>
              <a:rPr sz="1550" spc="-85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35" dirty="0">
                <a:solidFill>
                  <a:srgbClr val="DEDEDE"/>
                </a:solidFill>
                <a:latin typeface="Trebuchet MS"/>
                <a:cs typeface="Trebuchet MS"/>
              </a:rPr>
              <a:t>he</a:t>
            </a:r>
            <a:r>
              <a:rPr sz="1550" spc="-10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20" dirty="0">
                <a:solidFill>
                  <a:srgbClr val="DEDEDE"/>
                </a:solidFill>
                <a:latin typeface="Trebuchet MS"/>
                <a:cs typeface="Trebuchet MS"/>
              </a:rPr>
              <a:t>e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xt</a:t>
            </a:r>
            <a:r>
              <a:rPr sz="1450" spc="-6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20" dirty="0">
                <a:solidFill>
                  <a:srgbClr val="DEDEDE"/>
                </a:solidFill>
                <a:latin typeface="Comic Sans MS"/>
                <a:cs typeface="Comic Sans MS"/>
              </a:rPr>
              <a:t>LLM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>
              <a:latin typeface="Trebuchet MS"/>
              <a:cs typeface="Trebuchet MS"/>
            </a:endParaRPr>
          </a:p>
          <a:p>
            <a:pPr marL="281305" indent="-268605">
              <a:lnSpc>
                <a:spcPct val="100000"/>
              </a:lnSpc>
              <a:spcBef>
                <a:spcPts val="615"/>
              </a:spcBef>
              <a:buAutoNum type="arabicPeriod"/>
              <a:tabLst>
                <a:tab pos="281305" algn="l"/>
              </a:tabLst>
            </a:pP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In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stru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c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n</a:t>
            </a:r>
            <a:r>
              <a:rPr sz="1550" spc="-8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f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ll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ow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ing</a:t>
            </a:r>
            <a:r>
              <a:rPr sz="1550" spc="-4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20" dirty="0">
                <a:solidFill>
                  <a:srgbClr val="DEDEDE"/>
                </a:solidFill>
                <a:latin typeface="Comic Sans MS"/>
                <a:cs typeface="Comic Sans MS"/>
              </a:rPr>
              <a:t>LLM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6250" y="2524124"/>
            <a:ext cx="5458460" cy="190500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70"/>
              </a:spcBef>
            </a:pPr>
            <a:endParaRPr sz="21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2300" dirty="0">
                <a:solidFill>
                  <a:srgbClr val="FFFFFF"/>
                </a:solidFill>
                <a:latin typeface="Georgia"/>
                <a:cs typeface="Georgia"/>
              </a:rPr>
              <a:t>B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ed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5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50" spc="4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200" spc="40" dirty="0">
                <a:solidFill>
                  <a:srgbClr val="FFFFFF"/>
                </a:solidFill>
                <a:latin typeface="Trebuchet MS"/>
                <a:cs typeface="Trebuchet MS"/>
              </a:rPr>
              <a:t>spo</a:t>
            </a:r>
            <a:r>
              <a:rPr sz="2350" spc="40" dirty="0">
                <a:solidFill>
                  <a:srgbClr val="FFFFFF"/>
                </a:solidFill>
                <a:latin typeface="Trebuchet MS"/>
                <a:cs typeface="Trebuchet MS"/>
              </a:rPr>
              <a:t>nce</a:t>
            </a:r>
            <a:endParaRPr sz="235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029324" y="2524124"/>
            <a:ext cx="5687060" cy="1905000"/>
          </a:xfrm>
          <a:prstGeom prst="rect">
            <a:avLst/>
          </a:prstGeom>
          <a:solidFill>
            <a:srgbClr val="2573EC">
              <a:alpha val="39999"/>
            </a:srgbClr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70"/>
              </a:spcBef>
            </a:pPr>
            <a:endParaRPr sz="2100">
              <a:latin typeface="Times New Roman"/>
              <a:cs typeface="Times New Roman"/>
            </a:endParaRPr>
          </a:p>
          <a:p>
            <a:pPr marR="635" algn="ctr">
              <a:lnSpc>
                <a:spcPct val="100000"/>
              </a:lnSpc>
            </a:pPr>
            <a:r>
              <a:rPr sz="2300" dirty="0">
                <a:solidFill>
                  <a:srgbClr val="FFFFFF"/>
                </a:solidFill>
                <a:latin typeface="Georgia"/>
                <a:cs typeface="Georgia"/>
              </a:rPr>
              <a:t>B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ed</a:t>
            </a:r>
            <a:r>
              <a:rPr sz="235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5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del</a:t>
            </a:r>
            <a:r>
              <a:rPr sz="23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chi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ec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tur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endParaRPr sz="2350">
              <a:latin typeface="Trebuchet MS"/>
              <a:cs typeface="Trebuchet MS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638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050" spc="-190" dirty="0">
                <a:latin typeface="Arial MT"/>
                <a:cs typeface="Arial MT"/>
              </a:rPr>
              <a:t>D</a:t>
            </a:r>
            <a:r>
              <a:rPr sz="4150" spc="-190" dirty="0"/>
              <a:t>iffe</a:t>
            </a:r>
            <a:r>
              <a:rPr spc="-190" dirty="0"/>
              <a:t>r</a:t>
            </a:r>
            <a:r>
              <a:rPr sz="4150" spc="-190" dirty="0"/>
              <a:t>en</a:t>
            </a:r>
            <a:r>
              <a:rPr spc="-190" dirty="0"/>
              <a:t>t</a:t>
            </a:r>
            <a:r>
              <a:rPr spc="-100" dirty="0"/>
              <a:t> </a:t>
            </a:r>
            <a:r>
              <a:rPr spc="75" dirty="0"/>
              <a:t>typ</a:t>
            </a:r>
            <a:r>
              <a:rPr sz="4150" spc="75" dirty="0"/>
              <a:t>e</a:t>
            </a:r>
            <a:r>
              <a:rPr spc="75" dirty="0"/>
              <a:t>s</a:t>
            </a:r>
            <a:r>
              <a:rPr spc="-100" dirty="0"/>
              <a:t> </a:t>
            </a:r>
            <a:r>
              <a:rPr dirty="0"/>
              <a:t>o</a:t>
            </a:r>
            <a:r>
              <a:rPr sz="4150" dirty="0"/>
              <a:t>f</a:t>
            </a:r>
            <a:r>
              <a:rPr sz="4150" spc="-175" dirty="0"/>
              <a:t> </a:t>
            </a:r>
            <a:r>
              <a:rPr sz="4050" spc="-20" dirty="0">
                <a:latin typeface="Comic Sans MS"/>
                <a:cs typeface="Comic Sans MS"/>
              </a:rPr>
              <a:t>LLM</a:t>
            </a:r>
            <a:r>
              <a:rPr spc="-20" dirty="0"/>
              <a:t>s</a:t>
            </a:r>
            <a:endParaRPr sz="4050">
              <a:latin typeface="Comic Sans MS"/>
              <a:cs typeface="Comic Sans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4708" y="4456691"/>
            <a:ext cx="2552700" cy="654050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280670" indent="-230504">
              <a:lnSpc>
                <a:spcPct val="100000"/>
              </a:lnSpc>
              <a:spcBef>
                <a:spcPts val="705"/>
              </a:spcBef>
              <a:buAutoNum type="arabicPeriod"/>
              <a:tabLst>
                <a:tab pos="280670" algn="l"/>
              </a:tabLst>
            </a:pP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n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in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u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ing</a:t>
            </a:r>
            <a:r>
              <a:rPr sz="1550" spc="-85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35" dirty="0">
                <a:solidFill>
                  <a:srgbClr val="DEDEDE"/>
                </a:solidFill>
                <a:latin typeface="Trebuchet MS"/>
                <a:cs typeface="Trebuchet MS"/>
              </a:rPr>
              <a:t>he</a:t>
            </a:r>
            <a:r>
              <a:rPr sz="1550" spc="-10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20" dirty="0">
                <a:solidFill>
                  <a:srgbClr val="DEDEDE"/>
                </a:solidFill>
                <a:latin typeface="Trebuchet MS"/>
                <a:cs typeface="Trebuchet MS"/>
              </a:rPr>
              <a:t>e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xt</a:t>
            </a:r>
            <a:r>
              <a:rPr sz="1450" spc="-6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20" dirty="0">
                <a:solidFill>
                  <a:srgbClr val="DEDEDE"/>
                </a:solidFill>
                <a:latin typeface="Comic Sans MS"/>
                <a:cs typeface="Comic Sans MS"/>
              </a:rPr>
              <a:t>LLM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>
              <a:latin typeface="Trebuchet MS"/>
              <a:cs typeface="Trebuchet MS"/>
            </a:endParaRPr>
          </a:p>
          <a:p>
            <a:pPr marL="281305" indent="-268605">
              <a:lnSpc>
                <a:spcPct val="100000"/>
              </a:lnSpc>
              <a:spcBef>
                <a:spcPts val="615"/>
              </a:spcBef>
              <a:buAutoNum type="arabicPeriod"/>
              <a:tabLst>
                <a:tab pos="281305" algn="l"/>
              </a:tabLst>
            </a:pP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In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stru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c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n</a:t>
            </a:r>
            <a:r>
              <a:rPr sz="1550" spc="-8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f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ll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ow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ing</a:t>
            </a:r>
            <a:r>
              <a:rPr sz="1550" spc="-4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20" dirty="0">
                <a:solidFill>
                  <a:srgbClr val="DEDEDE"/>
                </a:solidFill>
                <a:latin typeface="Comic Sans MS"/>
                <a:cs typeface="Comic Sans MS"/>
              </a:rPr>
              <a:t>LLM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6250" y="2524124"/>
            <a:ext cx="5458460" cy="1905000"/>
          </a:xfrm>
          <a:prstGeom prst="rect">
            <a:avLst/>
          </a:prstGeom>
          <a:solidFill>
            <a:srgbClr val="2573EC">
              <a:alpha val="39999"/>
            </a:srgbClr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70"/>
              </a:spcBef>
            </a:pPr>
            <a:endParaRPr sz="21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2300" dirty="0">
                <a:solidFill>
                  <a:srgbClr val="FFFFFF"/>
                </a:solidFill>
                <a:latin typeface="Georgia"/>
                <a:cs typeface="Georgia"/>
              </a:rPr>
              <a:t>B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ed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5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50" spc="4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200" spc="40" dirty="0">
                <a:solidFill>
                  <a:srgbClr val="FFFFFF"/>
                </a:solidFill>
                <a:latin typeface="Trebuchet MS"/>
                <a:cs typeface="Trebuchet MS"/>
              </a:rPr>
              <a:t>spo</a:t>
            </a:r>
            <a:r>
              <a:rPr sz="2350" spc="40" dirty="0">
                <a:solidFill>
                  <a:srgbClr val="FFFFFF"/>
                </a:solidFill>
                <a:latin typeface="Trebuchet MS"/>
                <a:cs typeface="Trebuchet MS"/>
              </a:rPr>
              <a:t>nce</a:t>
            </a:r>
            <a:endParaRPr sz="235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029324" y="2524124"/>
            <a:ext cx="5687060" cy="190500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70"/>
              </a:spcBef>
            </a:pPr>
            <a:endParaRPr sz="2100">
              <a:latin typeface="Times New Roman"/>
              <a:cs typeface="Times New Roman"/>
            </a:endParaRPr>
          </a:p>
          <a:p>
            <a:pPr marR="635" algn="ctr">
              <a:lnSpc>
                <a:spcPct val="100000"/>
              </a:lnSpc>
            </a:pPr>
            <a:r>
              <a:rPr sz="2300" dirty="0">
                <a:solidFill>
                  <a:srgbClr val="FFFFFF"/>
                </a:solidFill>
                <a:latin typeface="Georgia"/>
                <a:cs typeface="Georgia"/>
              </a:rPr>
              <a:t>B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ed</a:t>
            </a:r>
            <a:r>
              <a:rPr sz="235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5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del</a:t>
            </a:r>
            <a:r>
              <a:rPr sz="23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chi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ec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tur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endParaRPr sz="2350">
              <a:latin typeface="Trebuchet MS"/>
              <a:cs typeface="Trebuchet MS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6622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19"/>
              </a:spcBef>
            </a:pPr>
            <a:r>
              <a:rPr sz="4050" spc="-10" dirty="0">
                <a:latin typeface="Franklin Gothic Medium"/>
                <a:cs typeface="Franklin Gothic Medium"/>
              </a:rPr>
              <a:t>I</a:t>
            </a:r>
            <a:r>
              <a:rPr sz="4150" spc="-10" dirty="0"/>
              <a:t>n</a:t>
            </a:r>
            <a:r>
              <a:rPr spc="-10" dirty="0"/>
              <a:t>tro</a:t>
            </a:r>
            <a:r>
              <a:rPr sz="4150" spc="-10" dirty="0"/>
              <a:t>d</a:t>
            </a:r>
            <a:r>
              <a:rPr spc="-10" dirty="0"/>
              <a:t>u</a:t>
            </a:r>
            <a:r>
              <a:rPr sz="4150" spc="-10" dirty="0"/>
              <a:t>c</a:t>
            </a:r>
            <a:r>
              <a:rPr spc="-10" dirty="0"/>
              <a:t>t</a:t>
            </a:r>
            <a:r>
              <a:rPr sz="4150" spc="-10" dirty="0"/>
              <a:t>i</a:t>
            </a:r>
            <a:r>
              <a:rPr spc="-10" dirty="0"/>
              <a:t>o</a:t>
            </a:r>
            <a:r>
              <a:rPr sz="4150" spc="-10" dirty="0"/>
              <a:t>n</a:t>
            </a:r>
            <a:endParaRPr sz="4150">
              <a:latin typeface="Franklin Gothic Medium"/>
              <a:cs typeface="Franklin Gothic Medium"/>
            </a:endParaRPr>
          </a:p>
          <a:p>
            <a:pPr marL="12700">
              <a:lnSpc>
                <a:spcPct val="100000"/>
              </a:lnSpc>
              <a:spcBef>
                <a:spcPts val="445"/>
              </a:spcBef>
            </a:pPr>
            <a:r>
              <a:rPr sz="2000" spc="110" dirty="0">
                <a:solidFill>
                  <a:srgbClr val="DEDEDE"/>
                </a:solidFill>
              </a:rPr>
              <a:t>M</a:t>
            </a:r>
            <a:r>
              <a:rPr sz="1900" spc="110" dirty="0">
                <a:solidFill>
                  <a:srgbClr val="DEDEDE"/>
                </a:solidFill>
              </a:rPr>
              <a:t>ost</a:t>
            </a:r>
            <a:r>
              <a:rPr sz="1900" spc="-90" dirty="0">
                <a:solidFill>
                  <a:srgbClr val="DEDEDE"/>
                </a:solidFill>
              </a:rPr>
              <a:t> </a:t>
            </a:r>
            <a:r>
              <a:rPr sz="2000" spc="125" dirty="0">
                <a:solidFill>
                  <a:srgbClr val="DEDEDE"/>
                </a:solidFill>
              </a:rPr>
              <a:t>LLM</a:t>
            </a:r>
            <a:r>
              <a:rPr sz="1900" spc="125" dirty="0">
                <a:solidFill>
                  <a:srgbClr val="DEDEDE"/>
                </a:solidFill>
              </a:rPr>
              <a:t>s</a:t>
            </a:r>
            <a:r>
              <a:rPr sz="1900" spc="-90" dirty="0">
                <a:solidFill>
                  <a:srgbClr val="DEDEDE"/>
                </a:solidFill>
              </a:rPr>
              <a:t> </a:t>
            </a:r>
            <a:r>
              <a:rPr sz="2000" spc="-20" dirty="0">
                <a:solidFill>
                  <a:srgbClr val="DEDEDE"/>
                </a:solidFill>
              </a:rPr>
              <a:t>a</a:t>
            </a:r>
            <a:r>
              <a:rPr sz="1900" spc="-20" dirty="0">
                <a:solidFill>
                  <a:srgbClr val="DEDEDE"/>
                </a:solidFill>
              </a:rPr>
              <a:t>r</a:t>
            </a:r>
            <a:r>
              <a:rPr sz="2050" spc="-20" dirty="0">
                <a:solidFill>
                  <a:srgbClr val="DEDEDE"/>
                </a:solidFill>
              </a:rPr>
              <a:t>e</a:t>
            </a:r>
            <a:r>
              <a:rPr sz="2050" spc="-95" dirty="0">
                <a:solidFill>
                  <a:srgbClr val="DEDEDE"/>
                </a:solidFill>
              </a:rPr>
              <a:t> </a:t>
            </a:r>
            <a:r>
              <a:rPr sz="2050" dirty="0">
                <a:solidFill>
                  <a:srgbClr val="DEDEDE"/>
                </a:solidFill>
              </a:rPr>
              <a:t>in</a:t>
            </a:r>
            <a:r>
              <a:rPr sz="1900" dirty="0">
                <a:solidFill>
                  <a:srgbClr val="DEDEDE"/>
                </a:solidFill>
              </a:rPr>
              <a:t>sp</a:t>
            </a:r>
            <a:r>
              <a:rPr sz="2050" dirty="0">
                <a:solidFill>
                  <a:srgbClr val="DEDEDE"/>
                </a:solidFill>
              </a:rPr>
              <a:t>i</a:t>
            </a:r>
            <a:r>
              <a:rPr sz="1900" dirty="0">
                <a:solidFill>
                  <a:srgbClr val="DEDEDE"/>
                </a:solidFill>
              </a:rPr>
              <a:t>r</a:t>
            </a:r>
            <a:r>
              <a:rPr sz="2050" dirty="0">
                <a:solidFill>
                  <a:srgbClr val="DEDEDE"/>
                </a:solidFill>
              </a:rPr>
              <a:t>ed</a:t>
            </a:r>
            <a:r>
              <a:rPr sz="2050" spc="-95" dirty="0">
                <a:solidFill>
                  <a:srgbClr val="DEDEDE"/>
                </a:solidFill>
              </a:rPr>
              <a:t> </a:t>
            </a:r>
            <a:r>
              <a:rPr sz="2050" spc="80" dirty="0">
                <a:solidFill>
                  <a:srgbClr val="DEDEDE"/>
                </a:solidFill>
              </a:rPr>
              <a:t>b</a:t>
            </a:r>
            <a:r>
              <a:rPr sz="1900" spc="80" dirty="0">
                <a:solidFill>
                  <a:srgbClr val="DEDEDE"/>
                </a:solidFill>
              </a:rPr>
              <a:t>y</a:t>
            </a:r>
            <a:r>
              <a:rPr sz="1900" spc="-80" dirty="0">
                <a:solidFill>
                  <a:srgbClr val="DEDEDE"/>
                </a:solidFill>
              </a:rPr>
              <a:t> </a:t>
            </a:r>
            <a:r>
              <a:rPr sz="1900" spc="-20" dirty="0">
                <a:solidFill>
                  <a:srgbClr val="DEDEDE"/>
                </a:solidFill>
              </a:rPr>
              <a:t>t</a:t>
            </a:r>
            <a:r>
              <a:rPr sz="2050" spc="-20" dirty="0">
                <a:solidFill>
                  <a:srgbClr val="DEDEDE"/>
                </a:solidFill>
              </a:rPr>
              <a:t>he</a:t>
            </a:r>
            <a:r>
              <a:rPr sz="2050" spc="-95" dirty="0">
                <a:solidFill>
                  <a:srgbClr val="DEDEDE"/>
                </a:solidFill>
              </a:rPr>
              <a:t> </a:t>
            </a:r>
            <a:r>
              <a:rPr sz="1900" dirty="0">
                <a:solidFill>
                  <a:srgbClr val="DEDEDE"/>
                </a:solidFill>
              </a:rPr>
              <a:t>tr</a:t>
            </a:r>
            <a:r>
              <a:rPr sz="2000" dirty="0">
                <a:solidFill>
                  <a:srgbClr val="DEDEDE"/>
                </a:solidFill>
              </a:rPr>
              <a:t>a</a:t>
            </a:r>
            <a:r>
              <a:rPr sz="2050" dirty="0">
                <a:solidFill>
                  <a:srgbClr val="DEDEDE"/>
                </a:solidFill>
              </a:rPr>
              <a:t>n</a:t>
            </a:r>
            <a:r>
              <a:rPr sz="1900" dirty="0">
                <a:solidFill>
                  <a:srgbClr val="DEDEDE"/>
                </a:solidFill>
              </a:rPr>
              <a:t>s</a:t>
            </a:r>
            <a:r>
              <a:rPr sz="2050" dirty="0">
                <a:solidFill>
                  <a:srgbClr val="DEDEDE"/>
                </a:solidFill>
              </a:rPr>
              <a:t>f</a:t>
            </a:r>
            <a:r>
              <a:rPr sz="1900" dirty="0">
                <a:solidFill>
                  <a:srgbClr val="DEDEDE"/>
                </a:solidFill>
              </a:rPr>
              <a:t>or</a:t>
            </a:r>
            <a:r>
              <a:rPr sz="2050" dirty="0">
                <a:solidFill>
                  <a:srgbClr val="DEDEDE"/>
                </a:solidFill>
              </a:rPr>
              <a:t>me</a:t>
            </a:r>
            <a:r>
              <a:rPr sz="1900" dirty="0">
                <a:solidFill>
                  <a:srgbClr val="DEDEDE"/>
                </a:solidFill>
              </a:rPr>
              <a:t>rs</a:t>
            </a:r>
            <a:r>
              <a:rPr sz="1900" spc="-85" dirty="0">
                <a:solidFill>
                  <a:srgbClr val="DEDEDE"/>
                </a:solidFill>
              </a:rPr>
              <a:t> </a:t>
            </a:r>
            <a:r>
              <a:rPr sz="2000" spc="-10" dirty="0">
                <a:solidFill>
                  <a:srgbClr val="DEDEDE"/>
                </a:solidFill>
              </a:rPr>
              <a:t>a</a:t>
            </a:r>
            <a:r>
              <a:rPr sz="1900" spc="-10" dirty="0">
                <a:solidFill>
                  <a:srgbClr val="DEDEDE"/>
                </a:solidFill>
              </a:rPr>
              <a:t>r</a:t>
            </a:r>
            <a:r>
              <a:rPr sz="2050" spc="-10" dirty="0">
                <a:solidFill>
                  <a:srgbClr val="DEDEDE"/>
                </a:solidFill>
              </a:rPr>
              <a:t>chi</a:t>
            </a:r>
            <a:r>
              <a:rPr sz="1900" spc="-10" dirty="0">
                <a:solidFill>
                  <a:srgbClr val="DEDEDE"/>
                </a:solidFill>
              </a:rPr>
              <a:t>t</a:t>
            </a:r>
            <a:r>
              <a:rPr sz="2050" spc="-10" dirty="0">
                <a:solidFill>
                  <a:srgbClr val="DEDEDE"/>
                </a:solidFill>
              </a:rPr>
              <a:t>ec</a:t>
            </a:r>
            <a:r>
              <a:rPr sz="1900" spc="-10" dirty="0">
                <a:solidFill>
                  <a:srgbClr val="DEDEDE"/>
                </a:solidFill>
              </a:rPr>
              <a:t>tur</a:t>
            </a:r>
            <a:r>
              <a:rPr sz="2050" spc="-10" dirty="0">
                <a:solidFill>
                  <a:srgbClr val="DEDEDE"/>
                </a:solidFill>
              </a:rPr>
              <a:t>e</a:t>
            </a:r>
            <a:r>
              <a:rPr sz="2250" spc="-10" dirty="0">
                <a:solidFill>
                  <a:srgbClr val="DEDEDE"/>
                </a:solidFill>
                <a:latin typeface="Arial MT"/>
                <a:cs typeface="Arial MT"/>
              </a:rPr>
              <a:t>.</a:t>
            </a:r>
            <a:endParaRPr sz="2250">
              <a:latin typeface="Arial MT"/>
              <a:cs typeface="Arial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5348001" y="3800474"/>
            <a:ext cx="1583055" cy="114300"/>
            <a:chOff x="5348001" y="3800474"/>
            <a:chExt cx="1583055" cy="114300"/>
          </a:xfrm>
        </p:grpSpPr>
        <p:sp>
          <p:nvSpPr>
            <p:cNvPr id="4" name="object 4"/>
            <p:cNvSpPr/>
            <p:nvPr/>
          </p:nvSpPr>
          <p:spPr>
            <a:xfrm>
              <a:off x="5348001" y="3857624"/>
              <a:ext cx="1478280" cy="0"/>
            </a:xfrm>
            <a:custGeom>
              <a:avLst/>
              <a:gdLst/>
              <a:ahLst/>
              <a:cxnLst/>
              <a:rect l="l" t="t" r="r" b="b"/>
              <a:pathLst>
                <a:path w="1478279">
                  <a:moveTo>
                    <a:pt x="0" y="0"/>
                  </a:moveTo>
                  <a:lnTo>
                    <a:pt x="1478279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16756" y="3800474"/>
              <a:ext cx="114299" cy="11429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4038599" y="4133849"/>
            <a:ext cx="114300" cy="1162050"/>
            <a:chOff x="4038599" y="4133849"/>
            <a:chExt cx="114300" cy="1162050"/>
          </a:xfrm>
        </p:grpSpPr>
        <p:sp>
          <p:nvSpPr>
            <p:cNvPr id="7" name="object 7"/>
            <p:cNvSpPr/>
            <p:nvPr/>
          </p:nvSpPr>
          <p:spPr>
            <a:xfrm>
              <a:off x="4095749" y="4238624"/>
              <a:ext cx="0" cy="1057275"/>
            </a:xfrm>
            <a:custGeom>
              <a:avLst/>
              <a:gdLst/>
              <a:ahLst/>
              <a:cxnLst/>
              <a:rect l="l" t="t" r="r" b="b"/>
              <a:pathLst>
                <a:path h="1057275">
                  <a:moveTo>
                    <a:pt x="0" y="10572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38599" y="4133849"/>
              <a:ext cx="114299" cy="114299"/>
            </a:xfrm>
            <a:prstGeom prst="rect">
              <a:avLst/>
            </a:prstGeom>
          </p:spPr>
        </p:pic>
      </p:grpSp>
      <p:grpSp>
        <p:nvGrpSpPr>
          <p:cNvPr id="9" name="object 9"/>
          <p:cNvGrpSpPr/>
          <p:nvPr/>
        </p:nvGrpSpPr>
        <p:grpSpPr>
          <a:xfrm>
            <a:off x="7943849" y="2609849"/>
            <a:ext cx="114300" cy="971550"/>
            <a:chOff x="7943849" y="2609849"/>
            <a:chExt cx="114300" cy="971550"/>
          </a:xfrm>
        </p:grpSpPr>
        <p:sp>
          <p:nvSpPr>
            <p:cNvPr id="10" name="object 10"/>
            <p:cNvSpPr/>
            <p:nvPr/>
          </p:nvSpPr>
          <p:spPr>
            <a:xfrm>
              <a:off x="8000999" y="2714624"/>
              <a:ext cx="0" cy="866775"/>
            </a:xfrm>
            <a:custGeom>
              <a:avLst/>
              <a:gdLst/>
              <a:ahLst/>
              <a:cxnLst/>
              <a:rect l="l" t="t" r="r" b="b"/>
              <a:pathLst>
                <a:path h="866775">
                  <a:moveTo>
                    <a:pt x="0" y="8667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943849" y="2609849"/>
              <a:ext cx="114299" cy="114299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6934200" y="3581400"/>
            <a:ext cx="2134235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104775" rIns="0" bIns="0" rtlCol="0">
            <a:spAutoFit/>
          </a:bodyPr>
          <a:lstStyle/>
          <a:p>
            <a:pPr marL="608965">
              <a:lnSpc>
                <a:spcPct val="100000"/>
              </a:lnSpc>
              <a:spcBef>
                <a:spcPts val="825"/>
              </a:spcBef>
            </a:pPr>
            <a:r>
              <a:rPr sz="1950" spc="-10" dirty="0">
                <a:solidFill>
                  <a:srgbClr val="FFFFFF"/>
                </a:solidFill>
                <a:latin typeface="Trebuchet MS"/>
                <a:cs typeface="Trebuchet MS"/>
              </a:rPr>
              <a:t>Dec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950" spc="-10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847974" y="3581400"/>
            <a:ext cx="2496185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104775" rIns="0" bIns="0" rtlCol="0">
            <a:spAutoFit/>
          </a:bodyPr>
          <a:lstStyle/>
          <a:p>
            <a:pPr marL="804545">
              <a:lnSpc>
                <a:spcPct val="100000"/>
              </a:lnSpc>
              <a:spcBef>
                <a:spcPts val="825"/>
              </a:spcBef>
            </a:pPr>
            <a:r>
              <a:rPr sz="1950" spc="-10" dirty="0">
                <a:solidFill>
                  <a:srgbClr val="FFFFFF"/>
                </a:solidFill>
                <a:latin typeface="Trebuchet MS"/>
                <a:cs typeface="Trebuchet MS"/>
              </a:rPr>
              <a:t>Enc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950" spc="-10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857499" y="5295899"/>
            <a:ext cx="2477135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1047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825"/>
              </a:spcBef>
            </a:pPr>
            <a:r>
              <a:rPr sz="1950" spc="-10" dirty="0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put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029450" y="2057400"/>
            <a:ext cx="1943735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104775" rIns="0" bIns="0" rtlCol="0">
            <a:spAutoFit/>
          </a:bodyPr>
          <a:lstStyle/>
          <a:p>
            <a:pPr marL="594995">
              <a:lnSpc>
                <a:spcPct val="100000"/>
              </a:lnSpc>
              <a:spcBef>
                <a:spcPts val="825"/>
              </a:spcBef>
            </a:pPr>
            <a:r>
              <a:rPr sz="1950" spc="-10" dirty="0">
                <a:solidFill>
                  <a:srgbClr val="FFFFFF"/>
                </a:solidFill>
                <a:latin typeface="Gadugi"/>
                <a:cs typeface="Gadugi"/>
              </a:rPr>
              <a:t>O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utput</a:t>
            </a:r>
            <a:endParaRPr sz="1850">
              <a:latin typeface="Trebuchet MS"/>
              <a:cs typeface="Trebuchet MS"/>
            </a:endParaRPr>
          </a:p>
        </p:txBody>
      </p:sp>
      <p:pic>
        <p:nvPicPr>
          <p:cNvPr id="16" name="object 1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3550" y="242310"/>
            <a:ext cx="3227705" cy="7143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4050" spc="-100" dirty="0">
                <a:latin typeface="Courier New"/>
                <a:cs typeface="Courier New"/>
              </a:rPr>
              <a:t>E</a:t>
            </a:r>
            <a:r>
              <a:rPr sz="4050" spc="-100" dirty="0"/>
              <a:t>nc</a:t>
            </a:r>
            <a:r>
              <a:rPr sz="4500" spc="-100" dirty="0"/>
              <a:t>o</a:t>
            </a:r>
            <a:r>
              <a:rPr sz="4050" spc="-100" dirty="0"/>
              <a:t>de</a:t>
            </a:r>
            <a:r>
              <a:rPr sz="4500" spc="-100" dirty="0"/>
              <a:t>r</a:t>
            </a:r>
            <a:r>
              <a:rPr sz="4500" spc="-270" dirty="0"/>
              <a:t> </a:t>
            </a:r>
            <a:r>
              <a:rPr sz="4050" spc="-70" dirty="0">
                <a:latin typeface="Comic Sans MS"/>
                <a:cs typeface="Comic Sans MS"/>
              </a:rPr>
              <a:t>LLM</a:t>
            </a:r>
            <a:r>
              <a:rPr sz="4500" spc="-70" dirty="0"/>
              <a:t>s</a:t>
            </a:r>
            <a:endParaRPr sz="4500">
              <a:latin typeface="Comic Sans MS"/>
              <a:cs typeface="Comic Sans MS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5348001" y="3800474"/>
            <a:ext cx="1583055" cy="114300"/>
            <a:chOff x="5348001" y="3800474"/>
            <a:chExt cx="1583055" cy="114300"/>
          </a:xfrm>
        </p:grpSpPr>
        <p:sp>
          <p:nvSpPr>
            <p:cNvPr id="4" name="object 4"/>
            <p:cNvSpPr/>
            <p:nvPr/>
          </p:nvSpPr>
          <p:spPr>
            <a:xfrm>
              <a:off x="5348001" y="3857624"/>
              <a:ext cx="1478280" cy="0"/>
            </a:xfrm>
            <a:custGeom>
              <a:avLst/>
              <a:gdLst/>
              <a:ahLst/>
              <a:cxnLst/>
              <a:rect l="l" t="t" r="r" b="b"/>
              <a:pathLst>
                <a:path w="1478279">
                  <a:moveTo>
                    <a:pt x="0" y="0"/>
                  </a:moveTo>
                  <a:lnTo>
                    <a:pt x="1478279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16756" y="3800474"/>
              <a:ext cx="114299" cy="11429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4038599" y="4133849"/>
            <a:ext cx="114300" cy="1162050"/>
            <a:chOff x="4038599" y="4133849"/>
            <a:chExt cx="114300" cy="1162050"/>
          </a:xfrm>
        </p:grpSpPr>
        <p:sp>
          <p:nvSpPr>
            <p:cNvPr id="7" name="object 7"/>
            <p:cNvSpPr/>
            <p:nvPr/>
          </p:nvSpPr>
          <p:spPr>
            <a:xfrm>
              <a:off x="4095749" y="4238624"/>
              <a:ext cx="0" cy="1057275"/>
            </a:xfrm>
            <a:custGeom>
              <a:avLst/>
              <a:gdLst/>
              <a:ahLst/>
              <a:cxnLst/>
              <a:rect l="l" t="t" r="r" b="b"/>
              <a:pathLst>
                <a:path h="1057275">
                  <a:moveTo>
                    <a:pt x="0" y="10572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38599" y="4133849"/>
              <a:ext cx="114299" cy="114299"/>
            </a:xfrm>
            <a:prstGeom prst="rect">
              <a:avLst/>
            </a:prstGeom>
          </p:spPr>
        </p:pic>
      </p:grpSp>
      <p:grpSp>
        <p:nvGrpSpPr>
          <p:cNvPr id="9" name="object 9"/>
          <p:cNvGrpSpPr/>
          <p:nvPr/>
        </p:nvGrpSpPr>
        <p:grpSpPr>
          <a:xfrm>
            <a:off x="7943849" y="2609849"/>
            <a:ext cx="114300" cy="971550"/>
            <a:chOff x="7943849" y="2609849"/>
            <a:chExt cx="114300" cy="971550"/>
          </a:xfrm>
        </p:grpSpPr>
        <p:sp>
          <p:nvSpPr>
            <p:cNvPr id="10" name="object 10"/>
            <p:cNvSpPr/>
            <p:nvPr/>
          </p:nvSpPr>
          <p:spPr>
            <a:xfrm>
              <a:off x="8000999" y="2714624"/>
              <a:ext cx="0" cy="866775"/>
            </a:xfrm>
            <a:custGeom>
              <a:avLst/>
              <a:gdLst/>
              <a:ahLst/>
              <a:cxnLst/>
              <a:rect l="l" t="t" r="r" b="b"/>
              <a:pathLst>
                <a:path h="866775">
                  <a:moveTo>
                    <a:pt x="0" y="8667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943849" y="2609849"/>
              <a:ext cx="114299" cy="114299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6934200" y="3581400"/>
            <a:ext cx="2134235" cy="552450"/>
          </a:xfrm>
          <a:prstGeom prst="rect">
            <a:avLst/>
          </a:prstGeom>
          <a:solidFill>
            <a:srgbClr val="2573EC">
              <a:alpha val="19999"/>
            </a:srgbClr>
          </a:solidFill>
          <a:ln w="19046">
            <a:solidFill>
              <a:srgbClr val="2573EC"/>
            </a:solidFill>
          </a:ln>
        </p:spPr>
        <p:txBody>
          <a:bodyPr vert="horz" wrap="square" lIns="0" tIns="104775" rIns="0" bIns="0" rtlCol="0">
            <a:spAutoFit/>
          </a:bodyPr>
          <a:lstStyle/>
          <a:p>
            <a:pPr marL="608965">
              <a:lnSpc>
                <a:spcPct val="100000"/>
              </a:lnSpc>
              <a:spcBef>
                <a:spcPts val="825"/>
              </a:spcBef>
            </a:pPr>
            <a:r>
              <a:rPr sz="1950" spc="-10" dirty="0">
                <a:solidFill>
                  <a:srgbClr val="FFFFFF"/>
                </a:solidFill>
                <a:latin typeface="Trebuchet MS"/>
                <a:cs typeface="Trebuchet MS"/>
              </a:rPr>
              <a:t>Dec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950" spc="-10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847974" y="3581400"/>
            <a:ext cx="2496185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104775" rIns="0" bIns="0" rtlCol="0">
            <a:spAutoFit/>
          </a:bodyPr>
          <a:lstStyle/>
          <a:p>
            <a:pPr marL="804545">
              <a:lnSpc>
                <a:spcPct val="100000"/>
              </a:lnSpc>
              <a:spcBef>
                <a:spcPts val="825"/>
              </a:spcBef>
            </a:pPr>
            <a:r>
              <a:rPr sz="1950" spc="-10" dirty="0">
                <a:solidFill>
                  <a:srgbClr val="FFFFFF"/>
                </a:solidFill>
                <a:latin typeface="Trebuchet MS"/>
                <a:cs typeface="Trebuchet MS"/>
              </a:rPr>
              <a:t>Enc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950" spc="-10" dirty="0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857499" y="5295899"/>
            <a:ext cx="2477135" cy="552450"/>
          </a:xfrm>
          <a:prstGeom prst="rect">
            <a:avLst/>
          </a:prstGeom>
          <a:solidFill>
            <a:srgbClr val="2573EC">
              <a:alpha val="19999"/>
            </a:srgbClr>
          </a:solidFill>
          <a:ln w="19049">
            <a:solidFill>
              <a:srgbClr val="2573EC"/>
            </a:solidFill>
          </a:ln>
        </p:spPr>
        <p:txBody>
          <a:bodyPr vert="horz" wrap="square" lIns="0" tIns="1047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825"/>
              </a:spcBef>
            </a:pPr>
            <a:r>
              <a:rPr sz="1950" spc="-10" dirty="0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put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029450" y="2057400"/>
            <a:ext cx="1943735" cy="552450"/>
          </a:xfrm>
          <a:prstGeom prst="rect">
            <a:avLst/>
          </a:prstGeom>
          <a:solidFill>
            <a:srgbClr val="2573EC">
              <a:alpha val="19999"/>
            </a:srgbClr>
          </a:solidFill>
          <a:ln w="19045">
            <a:solidFill>
              <a:srgbClr val="2573EC"/>
            </a:solidFill>
          </a:ln>
        </p:spPr>
        <p:txBody>
          <a:bodyPr vert="horz" wrap="square" lIns="0" tIns="104775" rIns="0" bIns="0" rtlCol="0">
            <a:spAutoFit/>
          </a:bodyPr>
          <a:lstStyle/>
          <a:p>
            <a:pPr marL="594995">
              <a:lnSpc>
                <a:spcPct val="100000"/>
              </a:lnSpc>
              <a:spcBef>
                <a:spcPts val="825"/>
              </a:spcBef>
            </a:pPr>
            <a:r>
              <a:rPr sz="1950" spc="-10" dirty="0">
                <a:solidFill>
                  <a:srgbClr val="FFFFFF"/>
                </a:solidFill>
                <a:latin typeface="Gadugi"/>
                <a:cs typeface="Gadugi"/>
              </a:rPr>
              <a:t>O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utput</a:t>
            </a:r>
            <a:endParaRPr sz="1850">
              <a:latin typeface="Trebuchet MS"/>
              <a:cs typeface="Trebuchet MS"/>
            </a:endParaRPr>
          </a:p>
        </p:txBody>
      </p:sp>
      <p:pic>
        <p:nvPicPr>
          <p:cNvPr id="16" name="object 1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638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050" spc="-190" dirty="0">
                <a:latin typeface="Arial MT"/>
                <a:cs typeface="Arial MT"/>
              </a:rPr>
              <a:t>D</a:t>
            </a:r>
            <a:r>
              <a:rPr sz="4150" spc="-190" dirty="0"/>
              <a:t>iffe</a:t>
            </a:r>
            <a:r>
              <a:rPr spc="-190" dirty="0"/>
              <a:t>r</a:t>
            </a:r>
            <a:r>
              <a:rPr sz="4150" spc="-190" dirty="0"/>
              <a:t>en</a:t>
            </a:r>
            <a:r>
              <a:rPr spc="-190" dirty="0"/>
              <a:t>t</a:t>
            </a:r>
            <a:r>
              <a:rPr spc="-100" dirty="0"/>
              <a:t> </a:t>
            </a:r>
            <a:r>
              <a:rPr spc="75" dirty="0"/>
              <a:t>typ</a:t>
            </a:r>
            <a:r>
              <a:rPr sz="4150" spc="75" dirty="0"/>
              <a:t>e</a:t>
            </a:r>
            <a:r>
              <a:rPr spc="75" dirty="0"/>
              <a:t>s</a:t>
            </a:r>
            <a:r>
              <a:rPr spc="-100" dirty="0"/>
              <a:t> </a:t>
            </a:r>
            <a:r>
              <a:rPr dirty="0"/>
              <a:t>o</a:t>
            </a:r>
            <a:r>
              <a:rPr sz="4150" dirty="0"/>
              <a:t>f</a:t>
            </a:r>
            <a:r>
              <a:rPr sz="4150" spc="-175" dirty="0"/>
              <a:t> </a:t>
            </a:r>
            <a:r>
              <a:rPr sz="4050" spc="-20" dirty="0">
                <a:latin typeface="Comic Sans MS"/>
                <a:cs typeface="Comic Sans MS"/>
              </a:rPr>
              <a:t>LLM</a:t>
            </a:r>
            <a:r>
              <a:rPr spc="-20" dirty="0"/>
              <a:t>s</a:t>
            </a:r>
            <a:endParaRPr sz="4050">
              <a:latin typeface="Comic Sans MS"/>
              <a:cs typeface="Comic Sans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4708" y="4456691"/>
            <a:ext cx="2552700" cy="654050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280670" indent="-230504">
              <a:lnSpc>
                <a:spcPct val="100000"/>
              </a:lnSpc>
              <a:spcBef>
                <a:spcPts val="705"/>
              </a:spcBef>
              <a:buAutoNum type="arabicPeriod"/>
              <a:tabLst>
                <a:tab pos="280670" algn="l"/>
              </a:tabLst>
            </a:pP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n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in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u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ing</a:t>
            </a:r>
            <a:r>
              <a:rPr sz="1550" spc="-85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35" dirty="0">
                <a:solidFill>
                  <a:srgbClr val="DEDEDE"/>
                </a:solidFill>
                <a:latin typeface="Trebuchet MS"/>
                <a:cs typeface="Trebuchet MS"/>
              </a:rPr>
              <a:t>he</a:t>
            </a:r>
            <a:r>
              <a:rPr sz="1550" spc="-10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20" dirty="0">
                <a:solidFill>
                  <a:srgbClr val="DEDEDE"/>
                </a:solidFill>
                <a:latin typeface="Trebuchet MS"/>
                <a:cs typeface="Trebuchet MS"/>
              </a:rPr>
              <a:t>e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xt</a:t>
            </a:r>
            <a:r>
              <a:rPr sz="1450" spc="-6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20" dirty="0">
                <a:solidFill>
                  <a:srgbClr val="DEDEDE"/>
                </a:solidFill>
                <a:latin typeface="Comic Sans MS"/>
                <a:cs typeface="Comic Sans MS"/>
              </a:rPr>
              <a:t>LLM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>
              <a:latin typeface="Trebuchet MS"/>
              <a:cs typeface="Trebuchet MS"/>
            </a:endParaRPr>
          </a:p>
          <a:p>
            <a:pPr marL="281305" indent="-268605">
              <a:lnSpc>
                <a:spcPct val="100000"/>
              </a:lnSpc>
              <a:spcBef>
                <a:spcPts val="615"/>
              </a:spcBef>
              <a:buAutoNum type="arabicPeriod"/>
              <a:tabLst>
                <a:tab pos="281305" algn="l"/>
              </a:tabLst>
            </a:pP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In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stru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c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t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n</a:t>
            </a:r>
            <a:r>
              <a:rPr sz="1550" spc="-8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f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ll</a:t>
            </a:r>
            <a:r>
              <a:rPr sz="1450" spc="-10" dirty="0">
                <a:solidFill>
                  <a:srgbClr val="DEDEDE"/>
                </a:solidFill>
                <a:latin typeface="Trebuchet MS"/>
                <a:cs typeface="Trebuchet MS"/>
              </a:rPr>
              <a:t>ow</a:t>
            </a:r>
            <a:r>
              <a:rPr sz="1550" spc="-10" dirty="0">
                <a:solidFill>
                  <a:srgbClr val="DEDEDE"/>
                </a:solidFill>
                <a:latin typeface="Trebuchet MS"/>
                <a:cs typeface="Trebuchet MS"/>
              </a:rPr>
              <a:t>ing</a:t>
            </a:r>
            <a:r>
              <a:rPr sz="1550" spc="-4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20" dirty="0">
                <a:solidFill>
                  <a:srgbClr val="DEDEDE"/>
                </a:solidFill>
                <a:latin typeface="Comic Sans MS"/>
                <a:cs typeface="Comic Sans MS"/>
              </a:rPr>
              <a:t>LLM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6250" y="2524124"/>
            <a:ext cx="5458460" cy="1905000"/>
          </a:xfrm>
          <a:prstGeom prst="rect">
            <a:avLst/>
          </a:prstGeom>
          <a:solidFill>
            <a:srgbClr val="2573EC">
              <a:alpha val="39999"/>
            </a:srgbClr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70"/>
              </a:spcBef>
            </a:pPr>
            <a:endParaRPr sz="21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2300" dirty="0">
                <a:solidFill>
                  <a:srgbClr val="FFFFFF"/>
                </a:solidFill>
                <a:latin typeface="Georgia"/>
                <a:cs typeface="Georgia"/>
              </a:rPr>
              <a:t>B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ed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5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50" spc="4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200" spc="40" dirty="0">
                <a:solidFill>
                  <a:srgbClr val="FFFFFF"/>
                </a:solidFill>
                <a:latin typeface="Trebuchet MS"/>
                <a:cs typeface="Trebuchet MS"/>
              </a:rPr>
              <a:t>spo</a:t>
            </a:r>
            <a:r>
              <a:rPr sz="2350" spc="40" dirty="0">
                <a:solidFill>
                  <a:srgbClr val="FFFFFF"/>
                </a:solidFill>
                <a:latin typeface="Trebuchet MS"/>
                <a:cs typeface="Trebuchet MS"/>
              </a:rPr>
              <a:t>nce</a:t>
            </a:r>
            <a:endParaRPr sz="235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71716" y="4529415"/>
            <a:ext cx="1476375" cy="2673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50" spc="-60" dirty="0">
                <a:solidFill>
                  <a:srgbClr val="DEDEDE"/>
                </a:solidFill>
                <a:latin typeface="Trebuchet MS"/>
                <a:cs typeface="Trebuchet MS"/>
              </a:rPr>
              <a:t>1.</a:t>
            </a:r>
            <a:r>
              <a:rPr sz="1550" spc="155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Enc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o</a:t>
            </a:r>
            <a:r>
              <a:rPr sz="1550" dirty="0">
                <a:solidFill>
                  <a:srgbClr val="DEDEDE"/>
                </a:solidFill>
                <a:latin typeface="Trebuchet MS"/>
                <a:cs typeface="Trebuchet MS"/>
              </a:rPr>
              <a:t>de</a:t>
            </a:r>
            <a:r>
              <a:rPr sz="1450" dirty="0">
                <a:solidFill>
                  <a:srgbClr val="DEDEDE"/>
                </a:solidFill>
                <a:latin typeface="Trebuchet MS"/>
                <a:cs typeface="Trebuchet MS"/>
              </a:rPr>
              <a:t>r</a:t>
            </a:r>
            <a:r>
              <a:rPr sz="1450" spc="-110" dirty="0">
                <a:solidFill>
                  <a:srgbClr val="DEDEDE"/>
                </a:solidFill>
                <a:latin typeface="Trebuchet MS"/>
                <a:cs typeface="Trebuchet MS"/>
              </a:rPr>
              <a:t> </a:t>
            </a:r>
            <a:r>
              <a:rPr sz="1550" spc="-20" dirty="0">
                <a:solidFill>
                  <a:srgbClr val="DEDEDE"/>
                </a:solidFill>
                <a:latin typeface="Comic Sans MS"/>
                <a:cs typeface="Comic Sans MS"/>
              </a:rPr>
              <a:t>LLM</a:t>
            </a:r>
            <a:r>
              <a:rPr sz="1450" spc="-20" dirty="0">
                <a:solidFill>
                  <a:srgbClr val="DEDEDE"/>
                </a:solidFill>
                <a:latin typeface="Trebuchet MS"/>
                <a:cs typeface="Trebuchet MS"/>
              </a:rPr>
              <a:t>s</a:t>
            </a:r>
            <a:endParaRPr sz="145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29324" y="2524124"/>
            <a:ext cx="5687060" cy="190500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70"/>
              </a:spcBef>
            </a:pPr>
            <a:endParaRPr sz="2100">
              <a:latin typeface="Times New Roman"/>
              <a:cs typeface="Times New Roman"/>
            </a:endParaRPr>
          </a:p>
          <a:p>
            <a:pPr marR="635" algn="ctr">
              <a:lnSpc>
                <a:spcPct val="100000"/>
              </a:lnSpc>
            </a:pPr>
            <a:r>
              <a:rPr sz="2300" dirty="0">
                <a:solidFill>
                  <a:srgbClr val="FFFFFF"/>
                </a:solidFill>
                <a:latin typeface="Georgia"/>
                <a:cs typeface="Georgia"/>
              </a:rPr>
              <a:t>B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ed</a:t>
            </a:r>
            <a:r>
              <a:rPr sz="235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5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50" dirty="0">
                <a:solidFill>
                  <a:srgbClr val="FFFFFF"/>
                </a:solidFill>
                <a:latin typeface="Trebuchet MS"/>
                <a:cs typeface="Trebuchet MS"/>
              </a:rPr>
              <a:t>del</a:t>
            </a:r>
            <a:r>
              <a:rPr sz="23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chi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ec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tur</a:t>
            </a:r>
            <a:r>
              <a:rPr sz="2350" spc="-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endParaRPr sz="2350">
              <a:latin typeface="Trebuchet MS"/>
              <a:cs typeface="Trebuchet MS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63550" y="2288453"/>
            <a:ext cx="3194050" cy="2623795"/>
          </a:xfrm>
          <a:prstGeom prst="rect">
            <a:avLst/>
          </a:prstGeom>
        </p:spPr>
        <p:txBody>
          <a:bodyPr vert="horz" wrap="square" lIns="0" tIns="354965" rIns="0" bIns="0" rtlCol="0">
            <a:spAutoFit/>
          </a:bodyPr>
          <a:lstStyle/>
          <a:p>
            <a:pPr marL="12700" marR="5080">
              <a:lnSpc>
                <a:spcPct val="62000"/>
              </a:lnSpc>
              <a:spcBef>
                <a:spcPts val="2795"/>
              </a:spcBef>
            </a:pPr>
            <a:r>
              <a:rPr lang="en-IN" sz="5850" dirty="0">
                <a:latin typeface="Trebuchet MS"/>
                <a:cs typeface="Trebuchet MS"/>
              </a:rPr>
              <a:t>Examples of Encoder Models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81500" y="2068873"/>
            <a:ext cx="151485" cy="148627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81500" y="2796107"/>
            <a:ext cx="151485" cy="15148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81500" y="3520007"/>
            <a:ext cx="151485" cy="151485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81500" y="4250097"/>
            <a:ext cx="151485" cy="148627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4744144" y="1891260"/>
            <a:ext cx="1703070" cy="26441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900" spc="40" dirty="0">
                <a:solidFill>
                  <a:srgbClr val="FFFFFF"/>
                </a:solidFill>
                <a:latin typeface="Trebuchet MS"/>
                <a:cs typeface="Trebuchet MS"/>
              </a:rPr>
              <a:t>BERT</a:t>
            </a:r>
            <a:endParaRPr sz="29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2220"/>
              </a:spcBef>
            </a:pPr>
            <a:r>
              <a:rPr sz="290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50" spc="-1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900" spc="-10" dirty="0">
                <a:solidFill>
                  <a:srgbClr val="FFFFFF"/>
                </a:solidFill>
                <a:latin typeface="Trebuchet MS"/>
                <a:cs typeface="Trebuchet MS"/>
              </a:rPr>
              <a:t>BERTa</a:t>
            </a:r>
            <a:endParaRPr sz="2900">
              <a:latin typeface="Trebuchet MS"/>
              <a:cs typeface="Trebuchet MS"/>
            </a:endParaRPr>
          </a:p>
          <a:p>
            <a:pPr marL="12700" marR="5080">
              <a:lnSpc>
                <a:spcPts val="5700"/>
              </a:lnSpc>
              <a:spcBef>
                <a:spcPts val="360"/>
              </a:spcBef>
            </a:pPr>
            <a:r>
              <a:rPr sz="2900" spc="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r>
              <a:rPr sz="2750" spc="45" dirty="0">
                <a:solidFill>
                  <a:srgbClr val="FFFFFF"/>
                </a:solidFill>
                <a:latin typeface="Trebuchet MS"/>
                <a:cs typeface="Trebuchet MS"/>
              </a:rPr>
              <a:t>st</a:t>
            </a:r>
            <a:r>
              <a:rPr sz="30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il</a:t>
            </a:r>
            <a:r>
              <a:rPr sz="2900" spc="45" dirty="0">
                <a:solidFill>
                  <a:srgbClr val="FFFFFF"/>
                </a:solidFill>
                <a:latin typeface="Trebuchet MS"/>
                <a:cs typeface="Trebuchet MS"/>
              </a:rPr>
              <a:t>BERT ALBERT</a:t>
            </a:r>
            <a:endParaRPr sz="2900">
              <a:latin typeface="Trebuchet MS"/>
              <a:cs typeface="Trebuchet MS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75"/>
              </a:spcBef>
            </a:pPr>
            <a:r>
              <a:rPr sz="4050" spc="-100" dirty="0">
                <a:latin typeface="Courier New"/>
                <a:cs typeface="Courier New"/>
              </a:rPr>
              <a:t>E</a:t>
            </a:r>
            <a:r>
              <a:rPr sz="4050" spc="-100" dirty="0"/>
              <a:t>nc</a:t>
            </a:r>
            <a:r>
              <a:rPr sz="4500" spc="-100" dirty="0"/>
              <a:t>o</a:t>
            </a:r>
            <a:r>
              <a:rPr sz="4050" spc="-100" dirty="0"/>
              <a:t>de</a:t>
            </a:r>
            <a:r>
              <a:rPr sz="4500" spc="-100" dirty="0"/>
              <a:t>r</a:t>
            </a:r>
            <a:r>
              <a:rPr sz="4500" spc="-270" dirty="0"/>
              <a:t> </a:t>
            </a:r>
            <a:r>
              <a:rPr sz="4050" spc="-20" dirty="0">
                <a:latin typeface="Comic Sans MS"/>
                <a:cs typeface="Comic Sans MS"/>
              </a:rPr>
              <a:t>LLM</a:t>
            </a:r>
            <a:r>
              <a:rPr sz="4500" spc="-20" dirty="0"/>
              <a:t>s</a:t>
            </a:r>
            <a:endParaRPr sz="4500">
              <a:latin typeface="Comic Sans MS"/>
              <a:cs typeface="Comic Sans MS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000" spc="-30" dirty="0">
                <a:solidFill>
                  <a:srgbClr val="DEDEDE"/>
                </a:solidFill>
              </a:rPr>
              <a:t>T</a:t>
            </a:r>
            <a:r>
              <a:rPr sz="1900" spc="-30" dirty="0">
                <a:solidFill>
                  <a:srgbClr val="DEDEDE"/>
                </a:solidFill>
              </a:rPr>
              <a:t>r</a:t>
            </a:r>
            <a:r>
              <a:rPr sz="2000" spc="-30" dirty="0">
                <a:solidFill>
                  <a:srgbClr val="DEDEDE"/>
                </a:solidFill>
              </a:rPr>
              <a:t>a</a:t>
            </a:r>
            <a:r>
              <a:rPr sz="2050" spc="-30" dirty="0">
                <a:solidFill>
                  <a:srgbClr val="DEDEDE"/>
                </a:solidFill>
              </a:rPr>
              <a:t>ined</a:t>
            </a:r>
            <a:r>
              <a:rPr sz="2050" spc="-40" dirty="0">
                <a:solidFill>
                  <a:srgbClr val="DEDEDE"/>
                </a:solidFill>
              </a:rPr>
              <a:t> </a:t>
            </a:r>
            <a:r>
              <a:rPr sz="1900" dirty="0">
                <a:solidFill>
                  <a:srgbClr val="DEDEDE"/>
                </a:solidFill>
              </a:rPr>
              <a:t>to</a:t>
            </a:r>
            <a:r>
              <a:rPr sz="1900" spc="-25" dirty="0">
                <a:solidFill>
                  <a:srgbClr val="DEDEDE"/>
                </a:solidFill>
              </a:rPr>
              <a:t> </a:t>
            </a:r>
            <a:r>
              <a:rPr sz="1900" spc="-10" dirty="0">
                <a:solidFill>
                  <a:srgbClr val="DEDEDE"/>
                </a:solidFill>
              </a:rPr>
              <a:t>pr</a:t>
            </a:r>
            <a:r>
              <a:rPr sz="2050" spc="-10" dirty="0">
                <a:solidFill>
                  <a:srgbClr val="DEDEDE"/>
                </a:solidFill>
              </a:rPr>
              <a:t>edic</a:t>
            </a:r>
            <a:r>
              <a:rPr sz="1900" spc="-10" dirty="0">
                <a:solidFill>
                  <a:srgbClr val="DEDEDE"/>
                </a:solidFill>
              </a:rPr>
              <a:t>t</a:t>
            </a:r>
            <a:r>
              <a:rPr sz="1900" spc="-35" dirty="0">
                <a:solidFill>
                  <a:srgbClr val="DEDEDE"/>
                </a:solidFill>
              </a:rPr>
              <a:t> </a:t>
            </a:r>
            <a:r>
              <a:rPr sz="1900" spc="-20" dirty="0">
                <a:solidFill>
                  <a:srgbClr val="DEDEDE"/>
                </a:solidFill>
              </a:rPr>
              <a:t>t</a:t>
            </a:r>
            <a:r>
              <a:rPr sz="2050" spc="-20" dirty="0">
                <a:solidFill>
                  <a:srgbClr val="DEDEDE"/>
                </a:solidFill>
              </a:rPr>
              <a:t>he</a:t>
            </a:r>
            <a:r>
              <a:rPr sz="2050" spc="-35" dirty="0">
                <a:solidFill>
                  <a:srgbClr val="DEDEDE"/>
                </a:solidFill>
              </a:rPr>
              <a:t> </a:t>
            </a:r>
            <a:r>
              <a:rPr sz="2050" dirty="0">
                <a:solidFill>
                  <a:srgbClr val="DEDEDE"/>
                </a:solidFill>
              </a:rPr>
              <a:t>mi</a:t>
            </a:r>
            <a:r>
              <a:rPr sz="1900" dirty="0">
                <a:solidFill>
                  <a:srgbClr val="DEDEDE"/>
                </a:solidFill>
              </a:rPr>
              <a:t>ss</a:t>
            </a:r>
            <a:r>
              <a:rPr sz="2050" dirty="0">
                <a:solidFill>
                  <a:srgbClr val="DEDEDE"/>
                </a:solidFill>
              </a:rPr>
              <a:t>ing</a:t>
            </a:r>
            <a:r>
              <a:rPr sz="2050" spc="-95" dirty="0">
                <a:solidFill>
                  <a:srgbClr val="DEDEDE"/>
                </a:solidFill>
              </a:rPr>
              <a:t> </a:t>
            </a:r>
            <a:r>
              <a:rPr sz="1900" dirty="0">
                <a:solidFill>
                  <a:srgbClr val="DEDEDE"/>
                </a:solidFill>
              </a:rPr>
              <a:t>wor</a:t>
            </a:r>
            <a:r>
              <a:rPr sz="2050" dirty="0">
                <a:solidFill>
                  <a:srgbClr val="DEDEDE"/>
                </a:solidFill>
              </a:rPr>
              <a:t>d</a:t>
            </a:r>
            <a:r>
              <a:rPr sz="2050" spc="-40" dirty="0">
                <a:solidFill>
                  <a:srgbClr val="DEDEDE"/>
                </a:solidFill>
              </a:rPr>
              <a:t> </a:t>
            </a:r>
            <a:r>
              <a:rPr sz="1900" dirty="0">
                <a:solidFill>
                  <a:srgbClr val="DEDEDE"/>
                </a:solidFill>
              </a:rPr>
              <a:t>pr</a:t>
            </a:r>
            <a:r>
              <a:rPr sz="2050" dirty="0">
                <a:solidFill>
                  <a:srgbClr val="DEDEDE"/>
                </a:solidFill>
              </a:rPr>
              <a:t>e</a:t>
            </a:r>
            <a:r>
              <a:rPr sz="1900" dirty="0">
                <a:solidFill>
                  <a:srgbClr val="DEDEDE"/>
                </a:solidFill>
              </a:rPr>
              <a:t>s</a:t>
            </a:r>
            <a:r>
              <a:rPr sz="2050" dirty="0">
                <a:solidFill>
                  <a:srgbClr val="DEDEDE"/>
                </a:solidFill>
              </a:rPr>
              <a:t>en</a:t>
            </a:r>
            <a:r>
              <a:rPr sz="1900" dirty="0">
                <a:solidFill>
                  <a:srgbClr val="DEDEDE"/>
                </a:solidFill>
              </a:rPr>
              <a:t>t</a:t>
            </a:r>
            <a:r>
              <a:rPr sz="1900" spc="-35" dirty="0">
                <a:solidFill>
                  <a:srgbClr val="DEDEDE"/>
                </a:solidFill>
              </a:rPr>
              <a:t> </a:t>
            </a:r>
            <a:r>
              <a:rPr sz="2000" dirty="0">
                <a:solidFill>
                  <a:srgbClr val="DEDEDE"/>
                </a:solidFill>
              </a:rPr>
              <a:t>a</a:t>
            </a:r>
            <a:r>
              <a:rPr sz="2050" dirty="0">
                <a:solidFill>
                  <a:srgbClr val="DEDEDE"/>
                </a:solidFill>
              </a:rPr>
              <a:t>n</a:t>
            </a:r>
            <a:r>
              <a:rPr sz="1900" dirty="0">
                <a:solidFill>
                  <a:srgbClr val="DEDEDE"/>
                </a:solidFill>
              </a:rPr>
              <a:t>yw</a:t>
            </a:r>
            <a:r>
              <a:rPr sz="2050" dirty="0">
                <a:solidFill>
                  <a:srgbClr val="DEDEDE"/>
                </a:solidFill>
              </a:rPr>
              <a:t>he</a:t>
            </a:r>
            <a:r>
              <a:rPr sz="1900" dirty="0">
                <a:solidFill>
                  <a:srgbClr val="DEDEDE"/>
                </a:solidFill>
              </a:rPr>
              <a:t>r</a:t>
            </a:r>
            <a:r>
              <a:rPr sz="2050" dirty="0">
                <a:solidFill>
                  <a:srgbClr val="DEDEDE"/>
                </a:solidFill>
              </a:rPr>
              <a:t>e</a:t>
            </a:r>
            <a:r>
              <a:rPr sz="2050" spc="-40" dirty="0">
                <a:solidFill>
                  <a:srgbClr val="DEDEDE"/>
                </a:solidFill>
              </a:rPr>
              <a:t> </a:t>
            </a:r>
            <a:r>
              <a:rPr sz="2050" spc="-90" dirty="0">
                <a:solidFill>
                  <a:srgbClr val="DEDEDE"/>
                </a:solidFill>
              </a:rPr>
              <a:t>in</a:t>
            </a:r>
            <a:r>
              <a:rPr sz="2050" spc="-40" dirty="0">
                <a:solidFill>
                  <a:srgbClr val="DEDEDE"/>
                </a:solidFill>
              </a:rPr>
              <a:t> </a:t>
            </a:r>
            <a:r>
              <a:rPr sz="1900" spc="-20" dirty="0">
                <a:solidFill>
                  <a:srgbClr val="DEDEDE"/>
                </a:solidFill>
              </a:rPr>
              <a:t>t</a:t>
            </a:r>
            <a:r>
              <a:rPr sz="2050" spc="-20" dirty="0">
                <a:solidFill>
                  <a:srgbClr val="DEDEDE"/>
                </a:solidFill>
              </a:rPr>
              <a:t>he</a:t>
            </a:r>
            <a:r>
              <a:rPr sz="2050" spc="-40" dirty="0">
                <a:solidFill>
                  <a:srgbClr val="DEDEDE"/>
                </a:solidFill>
              </a:rPr>
              <a:t> </a:t>
            </a:r>
            <a:r>
              <a:rPr sz="1900" spc="-10" dirty="0">
                <a:solidFill>
                  <a:srgbClr val="DEDEDE"/>
                </a:solidFill>
              </a:rPr>
              <a:t>s</a:t>
            </a:r>
            <a:r>
              <a:rPr sz="2050" spc="-10" dirty="0">
                <a:solidFill>
                  <a:srgbClr val="DEDEDE"/>
                </a:solidFill>
              </a:rPr>
              <a:t>en</a:t>
            </a:r>
            <a:r>
              <a:rPr sz="1900" spc="-10" dirty="0">
                <a:solidFill>
                  <a:srgbClr val="DEDEDE"/>
                </a:solidFill>
              </a:rPr>
              <a:t>t</a:t>
            </a:r>
            <a:r>
              <a:rPr sz="2050" spc="-10" dirty="0">
                <a:solidFill>
                  <a:srgbClr val="DEDEDE"/>
                </a:solidFill>
              </a:rPr>
              <a:t>ence</a:t>
            </a:r>
            <a:endParaRPr sz="2050"/>
          </a:p>
        </p:txBody>
      </p:sp>
      <p:grpSp>
        <p:nvGrpSpPr>
          <p:cNvPr id="3" name="object 3"/>
          <p:cNvGrpSpPr/>
          <p:nvPr/>
        </p:nvGrpSpPr>
        <p:grpSpPr>
          <a:xfrm>
            <a:off x="6038849" y="4133849"/>
            <a:ext cx="114300" cy="1066800"/>
            <a:chOff x="6038849" y="4133849"/>
            <a:chExt cx="114300" cy="1066800"/>
          </a:xfrm>
        </p:grpSpPr>
        <p:sp>
          <p:nvSpPr>
            <p:cNvPr id="4" name="object 4"/>
            <p:cNvSpPr/>
            <p:nvPr/>
          </p:nvSpPr>
          <p:spPr>
            <a:xfrm>
              <a:off x="6095999" y="4238624"/>
              <a:ext cx="0" cy="962025"/>
            </a:xfrm>
            <a:custGeom>
              <a:avLst/>
              <a:gdLst/>
              <a:ahLst/>
              <a:cxnLst/>
              <a:rect l="l" t="t" r="r" b="b"/>
              <a:pathLst>
                <a:path h="962025">
                  <a:moveTo>
                    <a:pt x="0" y="96202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38849" y="4133849"/>
              <a:ext cx="114299" cy="11429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6038849" y="2609849"/>
            <a:ext cx="114300" cy="971550"/>
            <a:chOff x="6038849" y="2609849"/>
            <a:chExt cx="114300" cy="971550"/>
          </a:xfrm>
        </p:grpSpPr>
        <p:sp>
          <p:nvSpPr>
            <p:cNvPr id="7" name="object 7"/>
            <p:cNvSpPr/>
            <p:nvPr/>
          </p:nvSpPr>
          <p:spPr>
            <a:xfrm>
              <a:off x="6095999" y="2714624"/>
              <a:ext cx="0" cy="866775"/>
            </a:xfrm>
            <a:custGeom>
              <a:avLst/>
              <a:gdLst/>
              <a:ahLst/>
              <a:cxnLst/>
              <a:rect l="l" t="t" r="r" b="b"/>
              <a:pathLst>
                <a:path h="866775">
                  <a:moveTo>
                    <a:pt x="0" y="8667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38849" y="2609849"/>
              <a:ext cx="114299" cy="114299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4848224" y="3581400"/>
            <a:ext cx="2496185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984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775"/>
              </a:spcBef>
            </a:pPr>
            <a:r>
              <a:rPr sz="1950" spc="-20" dirty="0">
                <a:solidFill>
                  <a:srgbClr val="FFFFFF"/>
                </a:solidFill>
                <a:latin typeface="Bahnschrift"/>
                <a:cs typeface="Bahnschrift"/>
              </a:rPr>
              <a:t>B</a:t>
            </a:r>
            <a:r>
              <a:rPr sz="2000" spc="-2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1850" spc="-20" dirty="0">
                <a:solidFill>
                  <a:srgbClr val="FFFFFF"/>
                </a:solidFill>
                <a:latin typeface="Trebuchet MS"/>
                <a:cs typeface="Trebuchet MS"/>
              </a:rPr>
              <a:t>rt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800599" y="5200649"/>
            <a:ext cx="2591435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79375" rIns="0" bIns="0" rtlCol="0">
            <a:spAutoFit/>
          </a:bodyPr>
          <a:lstStyle/>
          <a:p>
            <a:pPr marL="375920">
              <a:lnSpc>
                <a:spcPct val="100000"/>
              </a:lnSpc>
              <a:spcBef>
                <a:spcPts val="625"/>
              </a:spcBef>
            </a:pPr>
            <a:r>
              <a:rPr sz="1950" dirty="0">
                <a:solidFill>
                  <a:srgbClr val="FFFFFF"/>
                </a:solidFill>
                <a:latin typeface="Bahnschrift"/>
                <a:cs typeface="Bahnschrift"/>
              </a:rPr>
              <a:t>I</a:t>
            </a:r>
            <a:r>
              <a:rPr sz="1950" spc="114" dirty="0">
                <a:solidFill>
                  <a:srgbClr val="FFFFFF"/>
                </a:solidFill>
                <a:latin typeface="Bahnschrift"/>
                <a:cs typeface="Bahnschrift"/>
              </a:rPr>
              <a:t> </a:t>
            </a:r>
            <a:r>
              <a:rPr sz="2150" spc="-14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000" spc="-145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0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150" spc="-160" dirty="0">
                <a:solidFill>
                  <a:srgbClr val="FFFFFF"/>
                </a:solidFill>
                <a:latin typeface="Microsoft JhengHei UI"/>
                <a:cs typeface="Microsoft JhengHei UI"/>
              </a:rPr>
              <a:t>_____</a:t>
            </a:r>
            <a:r>
              <a:rPr sz="2150" dirty="0">
                <a:solidFill>
                  <a:srgbClr val="FFFFFF"/>
                </a:solidFill>
                <a:latin typeface="Microsoft JhengHei UI"/>
                <a:cs typeface="Microsoft JhengHei U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icke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838699" y="2057400"/>
            <a:ext cx="2515235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793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25"/>
              </a:spcBef>
            </a:pP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150" spc="-1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ing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75"/>
              </a:spcBef>
            </a:pPr>
            <a:r>
              <a:rPr sz="4050" spc="-100" dirty="0">
                <a:latin typeface="Courier New"/>
                <a:cs typeface="Courier New"/>
              </a:rPr>
              <a:t>E</a:t>
            </a:r>
            <a:r>
              <a:rPr sz="4050" spc="-100" dirty="0"/>
              <a:t>nc</a:t>
            </a:r>
            <a:r>
              <a:rPr sz="4500" spc="-100" dirty="0"/>
              <a:t>o</a:t>
            </a:r>
            <a:r>
              <a:rPr sz="4050" spc="-100" dirty="0"/>
              <a:t>de</a:t>
            </a:r>
            <a:r>
              <a:rPr sz="4500" spc="-100" dirty="0"/>
              <a:t>r</a:t>
            </a:r>
            <a:r>
              <a:rPr sz="4500" spc="-270" dirty="0"/>
              <a:t> </a:t>
            </a:r>
            <a:r>
              <a:rPr sz="4050" spc="-20" dirty="0">
                <a:latin typeface="Comic Sans MS"/>
                <a:cs typeface="Comic Sans MS"/>
              </a:rPr>
              <a:t>LLM</a:t>
            </a:r>
            <a:r>
              <a:rPr sz="4500" spc="-20" dirty="0"/>
              <a:t>s</a:t>
            </a:r>
            <a:endParaRPr sz="4500">
              <a:latin typeface="Comic Sans MS"/>
              <a:cs typeface="Comic Sans MS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000" spc="-30" dirty="0">
                <a:solidFill>
                  <a:srgbClr val="DEDEDE"/>
                </a:solidFill>
              </a:rPr>
              <a:t>T</a:t>
            </a:r>
            <a:r>
              <a:rPr sz="1900" spc="-30" dirty="0">
                <a:solidFill>
                  <a:srgbClr val="DEDEDE"/>
                </a:solidFill>
              </a:rPr>
              <a:t>r</a:t>
            </a:r>
            <a:r>
              <a:rPr sz="2000" spc="-30" dirty="0">
                <a:solidFill>
                  <a:srgbClr val="DEDEDE"/>
                </a:solidFill>
              </a:rPr>
              <a:t>a</a:t>
            </a:r>
            <a:r>
              <a:rPr sz="2050" spc="-30" dirty="0">
                <a:solidFill>
                  <a:srgbClr val="DEDEDE"/>
                </a:solidFill>
              </a:rPr>
              <a:t>ined</a:t>
            </a:r>
            <a:r>
              <a:rPr sz="2050" spc="-40" dirty="0">
                <a:solidFill>
                  <a:srgbClr val="DEDEDE"/>
                </a:solidFill>
              </a:rPr>
              <a:t> </a:t>
            </a:r>
            <a:r>
              <a:rPr sz="1900" dirty="0">
                <a:solidFill>
                  <a:srgbClr val="DEDEDE"/>
                </a:solidFill>
              </a:rPr>
              <a:t>to</a:t>
            </a:r>
            <a:r>
              <a:rPr sz="1900" spc="-25" dirty="0">
                <a:solidFill>
                  <a:srgbClr val="DEDEDE"/>
                </a:solidFill>
              </a:rPr>
              <a:t> </a:t>
            </a:r>
            <a:r>
              <a:rPr sz="1900" spc="-10" dirty="0">
                <a:solidFill>
                  <a:srgbClr val="DEDEDE"/>
                </a:solidFill>
              </a:rPr>
              <a:t>pr</a:t>
            </a:r>
            <a:r>
              <a:rPr sz="2050" spc="-10" dirty="0">
                <a:solidFill>
                  <a:srgbClr val="DEDEDE"/>
                </a:solidFill>
              </a:rPr>
              <a:t>edic</a:t>
            </a:r>
            <a:r>
              <a:rPr sz="1900" spc="-10" dirty="0">
                <a:solidFill>
                  <a:srgbClr val="DEDEDE"/>
                </a:solidFill>
              </a:rPr>
              <a:t>t</a:t>
            </a:r>
            <a:r>
              <a:rPr sz="1900" spc="-35" dirty="0">
                <a:solidFill>
                  <a:srgbClr val="DEDEDE"/>
                </a:solidFill>
              </a:rPr>
              <a:t> </a:t>
            </a:r>
            <a:r>
              <a:rPr sz="1900" spc="-20" dirty="0">
                <a:solidFill>
                  <a:srgbClr val="DEDEDE"/>
                </a:solidFill>
              </a:rPr>
              <a:t>t</a:t>
            </a:r>
            <a:r>
              <a:rPr sz="2050" spc="-20" dirty="0">
                <a:solidFill>
                  <a:srgbClr val="DEDEDE"/>
                </a:solidFill>
              </a:rPr>
              <a:t>he</a:t>
            </a:r>
            <a:r>
              <a:rPr sz="2050" spc="-35" dirty="0">
                <a:solidFill>
                  <a:srgbClr val="DEDEDE"/>
                </a:solidFill>
              </a:rPr>
              <a:t> </a:t>
            </a:r>
            <a:r>
              <a:rPr sz="2050" dirty="0">
                <a:solidFill>
                  <a:srgbClr val="DEDEDE"/>
                </a:solidFill>
              </a:rPr>
              <a:t>mi</a:t>
            </a:r>
            <a:r>
              <a:rPr sz="1900" dirty="0">
                <a:solidFill>
                  <a:srgbClr val="DEDEDE"/>
                </a:solidFill>
              </a:rPr>
              <a:t>ss</a:t>
            </a:r>
            <a:r>
              <a:rPr sz="2050" dirty="0">
                <a:solidFill>
                  <a:srgbClr val="DEDEDE"/>
                </a:solidFill>
              </a:rPr>
              <a:t>ing</a:t>
            </a:r>
            <a:r>
              <a:rPr sz="2050" spc="-95" dirty="0">
                <a:solidFill>
                  <a:srgbClr val="DEDEDE"/>
                </a:solidFill>
              </a:rPr>
              <a:t> </a:t>
            </a:r>
            <a:r>
              <a:rPr sz="1900" dirty="0">
                <a:solidFill>
                  <a:srgbClr val="DEDEDE"/>
                </a:solidFill>
              </a:rPr>
              <a:t>wor</a:t>
            </a:r>
            <a:r>
              <a:rPr sz="2050" dirty="0">
                <a:solidFill>
                  <a:srgbClr val="DEDEDE"/>
                </a:solidFill>
              </a:rPr>
              <a:t>d</a:t>
            </a:r>
            <a:r>
              <a:rPr sz="2050" spc="-40" dirty="0">
                <a:solidFill>
                  <a:srgbClr val="DEDEDE"/>
                </a:solidFill>
              </a:rPr>
              <a:t> </a:t>
            </a:r>
            <a:r>
              <a:rPr sz="1900" dirty="0">
                <a:solidFill>
                  <a:srgbClr val="DEDEDE"/>
                </a:solidFill>
              </a:rPr>
              <a:t>pr</a:t>
            </a:r>
            <a:r>
              <a:rPr sz="2050" dirty="0">
                <a:solidFill>
                  <a:srgbClr val="DEDEDE"/>
                </a:solidFill>
              </a:rPr>
              <a:t>e</a:t>
            </a:r>
            <a:r>
              <a:rPr sz="1900" dirty="0">
                <a:solidFill>
                  <a:srgbClr val="DEDEDE"/>
                </a:solidFill>
              </a:rPr>
              <a:t>s</a:t>
            </a:r>
            <a:r>
              <a:rPr sz="2050" dirty="0">
                <a:solidFill>
                  <a:srgbClr val="DEDEDE"/>
                </a:solidFill>
              </a:rPr>
              <a:t>en</a:t>
            </a:r>
            <a:r>
              <a:rPr sz="1900" dirty="0">
                <a:solidFill>
                  <a:srgbClr val="DEDEDE"/>
                </a:solidFill>
              </a:rPr>
              <a:t>t</a:t>
            </a:r>
            <a:r>
              <a:rPr sz="1900" spc="-35" dirty="0">
                <a:solidFill>
                  <a:srgbClr val="DEDEDE"/>
                </a:solidFill>
              </a:rPr>
              <a:t> </a:t>
            </a:r>
            <a:r>
              <a:rPr sz="2000" dirty="0">
                <a:solidFill>
                  <a:srgbClr val="DEDEDE"/>
                </a:solidFill>
              </a:rPr>
              <a:t>a</a:t>
            </a:r>
            <a:r>
              <a:rPr sz="2050" dirty="0">
                <a:solidFill>
                  <a:srgbClr val="DEDEDE"/>
                </a:solidFill>
              </a:rPr>
              <a:t>n</a:t>
            </a:r>
            <a:r>
              <a:rPr sz="1900" dirty="0">
                <a:solidFill>
                  <a:srgbClr val="DEDEDE"/>
                </a:solidFill>
              </a:rPr>
              <a:t>yw</a:t>
            </a:r>
            <a:r>
              <a:rPr sz="2050" dirty="0">
                <a:solidFill>
                  <a:srgbClr val="DEDEDE"/>
                </a:solidFill>
              </a:rPr>
              <a:t>he</a:t>
            </a:r>
            <a:r>
              <a:rPr sz="1900" dirty="0">
                <a:solidFill>
                  <a:srgbClr val="DEDEDE"/>
                </a:solidFill>
              </a:rPr>
              <a:t>r</a:t>
            </a:r>
            <a:r>
              <a:rPr sz="2050" dirty="0">
                <a:solidFill>
                  <a:srgbClr val="DEDEDE"/>
                </a:solidFill>
              </a:rPr>
              <a:t>e</a:t>
            </a:r>
            <a:r>
              <a:rPr sz="2050" spc="-40" dirty="0">
                <a:solidFill>
                  <a:srgbClr val="DEDEDE"/>
                </a:solidFill>
              </a:rPr>
              <a:t> </a:t>
            </a:r>
            <a:r>
              <a:rPr sz="2050" spc="-90" dirty="0">
                <a:solidFill>
                  <a:srgbClr val="DEDEDE"/>
                </a:solidFill>
              </a:rPr>
              <a:t>in</a:t>
            </a:r>
            <a:r>
              <a:rPr sz="2050" spc="-40" dirty="0">
                <a:solidFill>
                  <a:srgbClr val="DEDEDE"/>
                </a:solidFill>
              </a:rPr>
              <a:t> </a:t>
            </a:r>
            <a:r>
              <a:rPr sz="1900" spc="-20" dirty="0">
                <a:solidFill>
                  <a:srgbClr val="DEDEDE"/>
                </a:solidFill>
              </a:rPr>
              <a:t>t</a:t>
            </a:r>
            <a:r>
              <a:rPr sz="2050" spc="-20" dirty="0">
                <a:solidFill>
                  <a:srgbClr val="DEDEDE"/>
                </a:solidFill>
              </a:rPr>
              <a:t>he</a:t>
            </a:r>
            <a:r>
              <a:rPr sz="2050" spc="-40" dirty="0">
                <a:solidFill>
                  <a:srgbClr val="DEDEDE"/>
                </a:solidFill>
              </a:rPr>
              <a:t> </a:t>
            </a:r>
            <a:r>
              <a:rPr sz="1900" spc="-10" dirty="0">
                <a:solidFill>
                  <a:srgbClr val="DEDEDE"/>
                </a:solidFill>
              </a:rPr>
              <a:t>s</a:t>
            </a:r>
            <a:r>
              <a:rPr sz="2050" spc="-10" dirty="0">
                <a:solidFill>
                  <a:srgbClr val="DEDEDE"/>
                </a:solidFill>
              </a:rPr>
              <a:t>en</a:t>
            </a:r>
            <a:r>
              <a:rPr sz="1900" spc="-10" dirty="0">
                <a:solidFill>
                  <a:srgbClr val="DEDEDE"/>
                </a:solidFill>
              </a:rPr>
              <a:t>t</a:t>
            </a:r>
            <a:r>
              <a:rPr sz="2050" spc="-10" dirty="0">
                <a:solidFill>
                  <a:srgbClr val="DEDEDE"/>
                </a:solidFill>
              </a:rPr>
              <a:t>ence</a:t>
            </a:r>
            <a:endParaRPr sz="2050"/>
          </a:p>
        </p:txBody>
      </p:sp>
      <p:grpSp>
        <p:nvGrpSpPr>
          <p:cNvPr id="3" name="object 3"/>
          <p:cNvGrpSpPr/>
          <p:nvPr/>
        </p:nvGrpSpPr>
        <p:grpSpPr>
          <a:xfrm>
            <a:off x="6038849" y="4038600"/>
            <a:ext cx="114300" cy="1076325"/>
            <a:chOff x="6038849" y="4038600"/>
            <a:chExt cx="114300" cy="1076325"/>
          </a:xfrm>
        </p:grpSpPr>
        <p:sp>
          <p:nvSpPr>
            <p:cNvPr id="4" name="object 4"/>
            <p:cNvSpPr/>
            <p:nvPr/>
          </p:nvSpPr>
          <p:spPr>
            <a:xfrm>
              <a:off x="6095999" y="4143374"/>
              <a:ext cx="0" cy="971550"/>
            </a:xfrm>
            <a:custGeom>
              <a:avLst/>
              <a:gdLst/>
              <a:ahLst/>
              <a:cxnLst/>
              <a:rect l="l" t="t" r="r" b="b"/>
              <a:pathLst>
                <a:path h="971550">
                  <a:moveTo>
                    <a:pt x="0" y="971549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38849" y="4038600"/>
              <a:ext cx="114299" cy="114299"/>
            </a:xfrm>
            <a:prstGeom prst="rect">
              <a:avLst/>
            </a:prstGeom>
          </p:spPr>
        </p:pic>
      </p:grpSp>
      <p:grpSp>
        <p:nvGrpSpPr>
          <p:cNvPr id="6" name="object 6"/>
          <p:cNvGrpSpPr/>
          <p:nvPr/>
        </p:nvGrpSpPr>
        <p:grpSpPr>
          <a:xfrm>
            <a:off x="6038849" y="2609849"/>
            <a:ext cx="114300" cy="885825"/>
            <a:chOff x="6038849" y="2609849"/>
            <a:chExt cx="114300" cy="885825"/>
          </a:xfrm>
        </p:grpSpPr>
        <p:sp>
          <p:nvSpPr>
            <p:cNvPr id="7" name="object 7"/>
            <p:cNvSpPr/>
            <p:nvPr/>
          </p:nvSpPr>
          <p:spPr>
            <a:xfrm>
              <a:off x="6095999" y="2714624"/>
              <a:ext cx="0" cy="781050"/>
            </a:xfrm>
            <a:custGeom>
              <a:avLst/>
              <a:gdLst/>
              <a:ahLst/>
              <a:cxnLst/>
              <a:rect l="l" t="t" r="r" b="b"/>
              <a:pathLst>
                <a:path h="781050">
                  <a:moveTo>
                    <a:pt x="0" y="781049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2573E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38849" y="2609849"/>
              <a:ext cx="114299" cy="114299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4848224" y="3495675"/>
            <a:ext cx="2495550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984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775"/>
              </a:spcBef>
            </a:pPr>
            <a:r>
              <a:rPr sz="1950" spc="-20" dirty="0">
                <a:solidFill>
                  <a:srgbClr val="FFFFFF"/>
                </a:solidFill>
                <a:latin typeface="Bahnschrift"/>
                <a:cs typeface="Bahnschrift"/>
              </a:rPr>
              <a:t>B</a:t>
            </a:r>
            <a:r>
              <a:rPr sz="2000" spc="-2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1850" spc="-20" dirty="0">
                <a:solidFill>
                  <a:srgbClr val="FFFFFF"/>
                </a:solidFill>
                <a:latin typeface="Trebuchet MS"/>
                <a:cs typeface="Trebuchet MS"/>
              </a:rPr>
              <a:t>rt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800599" y="5114924"/>
            <a:ext cx="2590800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79375" rIns="0" bIns="0" rtlCol="0">
            <a:spAutoFit/>
          </a:bodyPr>
          <a:lstStyle/>
          <a:p>
            <a:pPr marL="375920">
              <a:lnSpc>
                <a:spcPct val="100000"/>
              </a:lnSpc>
              <a:spcBef>
                <a:spcPts val="625"/>
              </a:spcBef>
            </a:pPr>
            <a:r>
              <a:rPr sz="1950" dirty="0">
                <a:solidFill>
                  <a:srgbClr val="FFFFFF"/>
                </a:solidFill>
                <a:latin typeface="Bahnschrift"/>
                <a:cs typeface="Bahnschrift"/>
              </a:rPr>
              <a:t>I</a:t>
            </a:r>
            <a:r>
              <a:rPr sz="1950" spc="114" dirty="0">
                <a:solidFill>
                  <a:srgbClr val="FFFFFF"/>
                </a:solidFill>
                <a:latin typeface="Bahnschrift"/>
                <a:cs typeface="Bahnschrift"/>
              </a:rPr>
              <a:t> </a:t>
            </a:r>
            <a:r>
              <a:rPr sz="2150" spc="-14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000" spc="-145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0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150" spc="-160" dirty="0">
                <a:solidFill>
                  <a:srgbClr val="FFFFFF"/>
                </a:solidFill>
                <a:latin typeface="Microsoft JhengHei UI"/>
                <a:cs typeface="Microsoft JhengHei UI"/>
              </a:rPr>
              <a:t>_____</a:t>
            </a:r>
            <a:r>
              <a:rPr sz="2150" dirty="0">
                <a:solidFill>
                  <a:srgbClr val="FFFFFF"/>
                </a:solidFill>
                <a:latin typeface="Microsoft JhengHei UI"/>
                <a:cs typeface="Microsoft JhengHei U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icke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endParaRPr sz="185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838699" y="2066925"/>
            <a:ext cx="2514600" cy="552450"/>
          </a:xfrm>
          <a:prstGeom prst="rect">
            <a:avLst/>
          </a:prstGeom>
          <a:solidFill>
            <a:srgbClr val="2573EC"/>
          </a:solidFill>
        </p:spPr>
        <p:txBody>
          <a:bodyPr vert="horz" wrap="square" lIns="0" tIns="793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25"/>
              </a:spcBef>
            </a:pP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150" spc="-1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50" spc="-1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000" spc="-10" dirty="0">
                <a:solidFill>
                  <a:srgbClr val="FFFFFF"/>
                </a:solidFill>
                <a:latin typeface="Trebuchet MS"/>
                <a:cs typeface="Trebuchet MS"/>
              </a:rPr>
              <a:t>ing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5174" y="6391274"/>
            <a:ext cx="1123949" cy="323849"/>
          </a:xfrm>
          <a:prstGeom prst="rect">
            <a:avLst/>
          </a:prstGeom>
        </p:spPr>
      </p:pic>
      <p:sp>
        <p:nvSpPr>
          <p:cNvPr id="13" name="object 13"/>
          <p:cNvSpPr/>
          <p:nvPr/>
        </p:nvSpPr>
        <p:spPr>
          <a:xfrm>
            <a:off x="4848224" y="5695949"/>
            <a:ext cx="1047750" cy="305435"/>
          </a:xfrm>
          <a:custGeom>
            <a:avLst/>
            <a:gdLst/>
            <a:ahLst/>
            <a:cxnLst/>
            <a:rect l="l" t="t" r="r" b="b"/>
            <a:pathLst>
              <a:path w="1047750" h="305435">
                <a:moveTo>
                  <a:pt x="227688" y="304908"/>
                </a:moveTo>
                <a:lnTo>
                  <a:pt x="0" y="152406"/>
                </a:lnTo>
                <a:lnTo>
                  <a:pt x="227688" y="0"/>
                </a:lnTo>
                <a:lnTo>
                  <a:pt x="227688" y="109355"/>
                </a:lnTo>
                <a:lnTo>
                  <a:pt x="1047749" y="109355"/>
                </a:lnTo>
                <a:lnTo>
                  <a:pt x="1047749" y="195552"/>
                </a:lnTo>
                <a:lnTo>
                  <a:pt x="227688" y="195552"/>
                </a:lnTo>
                <a:lnTo>
                  <a:pt x="227688" y="304908"/>
                </a:lnTo>
                <a:close/>
              </a:path>
            </a:pathLst>
          </a:custGeom>
          <a:solidFill>
            <a:srgbClr val="2573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219824" y="5695949"/>
            <a:ext cx="1162685" cy="285750"/>
          </a:xfrm>
          <a:custGeom>
            <a:avLst/>
            <a:gdLst/>
            <a:ahLst/>
            <a:cxnLst/>
            <a:rect l="l" t="t" r="r" b="b"/>
            <a:pathLst>
              <a:path w="1162684" h="285750">
                <a:moveTo>
                  <a:pt x="927997" y="285755"/>
                </a:moveTo>
                <a:lnTo>
                  <a:pt x="927997" y="183734"/>
                </a:lnTo>
                <a:lnTo>
                  <a:pt x="0" y="183734"/>
                </a:lnTo>
                <a:lnTo>
                  <a:pt x="0" y="102021"/>
                </a:lnTo>
                <a:lnTo>
                  <a:pt x="927997" y="102021"/>
                </a:lnTo>
                <a:lnTo>
                  <a:pt x="927997" y="0"/>
                </a:lnTo>
                <a:lnTo>
                  <a:pt x="1162091" y="142925"/>
                </a:lnTo>
                <a:lnTo>
                  <a:pt x="927997" y="285755"/>
                </a:lnTo>
                <a:close/>
              </a:path>
            </a:pathLst>
          </a:custGeom>
          <a:solidFill>
            <a:srgbClr val="2573EC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Words>248</Words>
  <Application>Microsoft Office PowerPoint</Application>
  <PresentationFormat>Widescreen</PresentationFormat>
  <Paragraphs>94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3" baseType="lpstr">
      <vt:lpstr>Microsoft JhengHei UI</vt:lpstr>
      <vt:lpstr>Microsoft JhengHei UI Light</vt:lpstr>
      <vt:lpstr>Arial MT</vt:lpstr>
      <vt:lpstr>Bahnschrift</vt:lpstr>
      <vt:lpstr>Calibri</vt:lpstr>
      <vt:lpstr>Comic Sans MS</vt:lpstr>
      <vt:lpstr>Courier New</vt:lpstr>
      <vt:lpstr>Franklin Gothic Medium</vt:lpstr>
      <vt:lpstr>Gadugi</vt:lpstr>
      <vt:lpstr>Georgia</vt:lpstr>
      <vt:lpstr>Ink Free</vt:lpstr>
      <vt:lpstr>Microsoft Sans Serif</vt:lpstr>
      <vt:lpstr>Times New Roman</vt:lpstr>
      <vt:lpstr>Trebuchet MS</vt:lpstr>
      <vt:lpstr>Office Theme</vt:lpstr>
      <vt:lpstr>PowerPoint Presentation</vt:lpstr>
      <vt:lpstr>Different types of LLMs</vt:lpstr>
      <vt:lpstr>Different types of LLMs</vt:lpstr>
      <vt:lpstr>Introduction Most LLMs are inspired by the transformers architecture.</vt:lpstr>
      <vt:lpstr>Encoder LLMs</vt:lpstr>
      <vt:lpstr>Different types of LLMs</vt:lpstr>
      <vt:lpstr>PowerPoint Presentation</vt:lpstr>
      <vt:lpstr>Encoder LLMs Trained to predict the missing word present anywhere in the sentence</vt:lpstr>
      <vt:lpstr>Encoder LLMs Trained to predict the missing word present anywhere in the sentence</vt:lpstr>
      <vt:lpstr>Different types of LLMs</vt:lpstr>
      <vt:lpstr>Decoder LLMs: Examples</vt:lpstr>
      <vt:lpstr>Decoder LLMs Trained to predict next word in the sentence</vt:lpstr>
      <vt:lpstr>Decoder LLMs Trained to predict next word in the sentence</vt:lpstr>
      <vt:lpstr>Encoder LLMs vs Decoder LLMs</vt:lpstr>
      <vt:lpstr>Different types of LLMs</vt:lpstr>
      <vt:lpstr>PowerPoint Presentation</vt:lpstr>
      <vt:lpstr>Most of the LLMs developed today are based on Decoder only architecture.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pinak ai</dc:creator>
  <cp:lastModifiedBy>pinak ai</cp:lastModifiedBy>
  <cp:revision>1</cp:revision>
  <dcterms:created xsi:type="dcterms:W3CDTF">2025-01-15T06:29:14Z</dcterms:created>
  <dcterms:modified xsi:type="dcterms:W3CDTF">2025-01-15T06:42:43Z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2023-12-01T00:00:00Z</vt:filetime>
  </property>
  <property fmtid="{D5CDD505-2E9C-101B-9397-08002B2CF9AE}" pid="3" name="Producer">
    <vt:lpwstr>pdfjs v2.4.7 (github.com/rkusa/pdfjs)</vt:lpwstr>
  </property>
  <property fmtid="{D5CDD505-2E9C-101B-9397-08002B2CF9AE}" pid="4" name="LastSaved">
    <vt:filetime>2023-12-01T00:00:00Z</vt:filetime>
  </property>
</Properties>
</file>